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5" r:id="rId4"/>
    <p:sldId id="345" r:id="rId5"/>
    <p:sldId id="302" r:id="rId6"/>
    <p:sldId id="350" r:id="rId7"/>
    <p:sldId id="306" r:id="rId8"/>
    <p:sldId id="304" r:id="rId9"/>
    <p:sldId id="307" r:id="rId10"/>
    <p:sldId id="308" r:id="rId11"/>
    <p:sldId id="322" r:id="rId12"/>
    <p:sldId id="319" r:id="rId13"/>
    <p:sldId id="301" r:id="rId14"/>
    <p:sldId id="349" r:id="rId15"/>
    <p:sldId id="316" r:id="rId16"/>
    <p:sldId id="320" r:id="rId17"/>
    <p:sldId id="321" r:id="rId18"/>
    <p:sldId id="338" r:id="rId19"/>
    <p:sldId id="297" r:id="rId20"/>
    <p:sldId id="317" r:id="rId21"/>
    <p:sldId id="311" r:id="rId22"/>
    <p:sldId id="310" r:id="rId23"/>
    <p:sldId id="313" r:id="rId24"/>
    <p:sldId id="325" r:id="rId25"/>
    <p:sldId id="312" r:id="rId26"/>
    <p:sldId id="323" r:id="rId27"/>
    <p:sldId id="352" r:id="rId28"/>
    <p:sldId id="353" r:id="rId29"/>
    <p:sldId id="356" r:id="rId30"/>
    <p:sldId id="354" r:id="rId31"/>
    <p:sldId id="355" r:id="rId32"/>
    <p:sldId id="351" r:id="rId33"/>
    <p:sldId id="315" r:id="rId34"/>
    <p:sldId id="328" r:id="rId35"/>
    <p:sldId id="326" r:id="rId36"/>
    <p:sldId id="327" r:id="rId37"/>
    <p:sldId id="278" r:id="rId38"/>
    <p:sldId id="329" r:id="rId39"/>
    <p:sldId id="332" r:id="rId40"/>
    <p:sldId id="330" r:id="rId41"/>
    <p:sldId id="333" r:id="rId42"/>
    <p:sldId id="335" r:id="rId43"/>
    <p:sldId id="331" r:id="rId44"/>
    <p:sldId id="334" r:id="rId45"/>
    <p:sldId id="336" r:id="rId46"/>
    <p:sldId id="279" r:id="rId47"/>
    <p:sldId id="346" r:id="rId48"/>
    <p:sldId id="348" r:id="rId49"/>
    <p:sldId id="337" r:id="rId50"/>
    <p:sldId id="342" r:id="rId51"/>
    <p:sldId id="359" r:id="rId52"/>
    <p:sldId id="358" r:id="rId53"/>
    <p:sldId id="357" r:id="rId54"/>
    <p:sldId id="360" r:id="rId55"/>
    <p:sldId id="347" r:id="rId56"/>
    <p:sldId id="299" r:id="rId57"/>
    <p:sldId id="300" r:id="rId58"/>
    <p:sldId id="344" r:id="rId5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833179"/>
    <a:srgbClr val="461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4" autoAdjust="0"/>
    <p:restoredTop sz="93673" autoAdjust="0"/>
  </p:normalViewPr>
  <p:slideViewPr>
    <p:cSldViewPr snapToGrid="0">
      <p:cViewPr varScale="1">
        <p:scale>
          <a:sx n="65" d="100"/>
          <a:sy n="65" d="100"/>
        </p:scale>
        <p:origin x="6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447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28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038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689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56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87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988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7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435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48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423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957B3-A1E4-475C-997F-4F6CC6ADC3CD}" type="datetimeFigureOut">
              <a:rPr lang="hu-HU" smtClean="0"/>
              <a:t>2019. 10. 14.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ED06-63AB-4E40-95CA-CD4CB0D1762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907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10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6980" y="127819"/>
            <a:ext cx="11897033" cy="6442281"/>
          </a:xfrm>
        </p:spPr>
        <p:txBody>
          <a:bodyPr>
            <a:normAutofit fontScale="90000"/>
          </a:bodyPr>
          <a:lstStyle/>
          <a:p>
            <a:pPr algn="just"/>
            <a:r>
              <a:rPr lang="hu-HU" sz="6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6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6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					OKGYK</a:t>
            </a:r>
            <a:r>
              <a:rPr lang="hu-HU" sz="6600" b="1" dirty="0" smtClean="0">
                <a:latin typeface="Georgia" panose="02040502050405020303" pitchFamily="18" charset="0"/>
              </a:rPr>
              <a:t> </a:t>
            </a:r>
            <a:r>
              <a:rPr lang="hu-HU" sz="6600" b="1" dirty="0">
                <a:latin typeface="Georgia" panose="02040502050405020303" pitchFamily="18" charset="0"/>
              </a:rPr>
              <a:t/>
            </a:r>
            <a:br>
              <a:rPr lang="hu-HU" sz="6600" b="1" dirty="0">
                <a:latin typeface="Georgia" panose="02040502050405020303" pitchFamily="18" charset="0"/>
              </a:rPr>
            </a:br>
            <a:r>
              <a:rPr lang="hu-HU" sz="6600" b="1" dirty="0" smtClean="0">
                <a:latin typeface="Georgia" panose="02040502050405020303" pitchFamily="18" charset="0"/>
              </a:rPr>
              <a:t>								  </a:t>
            </a:r>
            <a: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50</a:t>
            </a:r>
            <a:b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					</a:t>
            </a:r>
            <a:r>
              <a:rPr lang="hu-HU" sz="6600" b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6600" b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6600" b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6600" b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6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</a:t>
            </a:r>
            <a:r>
              <a:rPr lang="hu-H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éves az Országos Katolikus Gyűjteményi Központ ( OKGYK) – 2019. október 15. </a:t>
            </a:r>
            <a:endParaRPr lang="hu-HU" sz="16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3057500"/>
            <a:ext cx="8401664" cy="292921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" y="300896"/>
            <a:ext cx="7124792" cy="24377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4" y="2984603"/>
            <a:ext cx="2251587" cy="300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5" y="3422474"/>
            <a:ext cx="3738955" cy="281859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51" y="407573"/>
            <a:ext cx="4902634" cy="28619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74" y="3422474"/>
            <a:ext cx="3746091" cy="28095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65" y="407573"/>
            <a:ext cx="4650658" cy="29066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19" y="3422474"/>
            <a:ext cx="3951777" cy="281859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57352" y="3105835"/>
            <a:ext cx="116470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</a:t>
            </a:r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éves az Országos Katolikus gyűjteményi Központ (OKGYK) – 2019. október </a:t>
            </a:r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15.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82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912077" y="275304"/>
            <a:ext cx="4532671" cy="5683044"/>
          </a:xfrm>
        </p:spPr>
        <p:txBody>
          <a:bodyPr>
            <a:noAutofit/>
          </a:bodyPr>
          <a:lstStyle/>
          <a:p>
            <a:pPr algn="ctr"/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>Non </a:t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 err="1">
                <a:solidFill>
                  <a:srgbClr val="33075F"/>
                </a:solidFill>
                <a:latin typeface="Georgia" panose="02040502050405020303" pitchFamily="18" charset="0"/>
              </a:rPr>
              <a:t>omnia</a:t>
            </a: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 err="1">
                <a:solidFill>
                  <a:srgbClr val="33075F"/>
                </a:solidFill>
                <a:latin typeface="Georgia" panose="02040502050405020303" pitchFamily="18" charset="0"/>
              </a:rPr>
              <a:t>possumus</a:t>
            </a: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r>
              <a:rPr lang="hu-HU" sz="4800" dirty="0" err="1">
                <a:solidFill>
                  <a:srgbClr val="33075F"/>
                </a:solidFill>
                <a:latin typeface="Georgia" panose="02040502050405020303" pitchFamily="18" charset="0"/>
              </a:rPr>
              <a:t>omnes</a:t>
            </a: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i="1" dirty="0">
                <a:solidFill>
                  <a:srgbClr val="33075F"/>
                </a:solidFill>
                <a:latin typeface="Georgia" panose="02040502050405020303" pitchFamily="18" charset="0"/>
              </a:rPr>
              <a:t>Nem tudhatunk mindannyian, </a:t>
            </a:r>
            <a:r>
              <a:rPr lang="hu-HU" sz="4800" i="1" dirty="0" smtClean="0">
                <a:solidFill>
                  <a:srgbClr val="33075F"/>
                </a:solidFill>
                <a:latin typeface="Georgia" panose="02040502050405020303" pitchFamily="18" charset="0"/>
              </a:rPr>
              <a:t>mindent</a:t>
            </a:r>
            <a:endParaRPr lang="hu-HU" sz="4800" dirty="0"/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0" y="6145160"/>
            <a:ext cx="12192000" cy="580103"/>
          </a:xfrm>
        </p:spPr>
        <p:txBody>
          <a:bodyPr>
            <a:normAutofit/>
          </a:bodyPr>
          <a:lstStyle/>
          <a:p>
            <a:r>
              <a:rPr lang="hu-H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éves az Országos Katolikus gyűjteményi Központ ( OKGYK) – 2019. október 15. </a:t>
            </a:r>
            <a:endParaRPr lang="hu-HU" sz="1400" dirty="0"/>
          </a:p>
          <a:p>
            <a:endParaRPr lang="hu-HU" sz="1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03" y="855406"/>
            <a:ext cx="4616984" cy="49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5" y="491612"/>
            <a:ext cx="4848551" cy="5421791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469626" y="491612"/>
            <a:ext cx="5525729" cy="5230761"/>
          </a:xfrm>
        </p:spPr>
        <p:txBody>
          <a:bodyPr>
            <a:normAutofit/>
          </a:bodyPr>
          <a:lstStyle/>
          <a:p>
            <a:pPr algn="ctr"/>
            <a:r>
              <a:rPr lang="hu-HU" sz="4800" dirty="0" smtClean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sz="4800" dirty="0" smtClean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 err="1" smtClean="0">
                <a:solidFill>
                  <a:srgbClr val="33075F"/>
                </a:solidFill>
                <a:latin typeface="Georgia" panose="02040502050405020303" pitchFamily="18" charset="0"/>
              </a:rPr>
              <a:t>Tutum</a:t>
            </a:r>
            <a:r>
              <a:rPr lang="hu-HU" sz="4800" dirty="0" smtClean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 err="1">
                <a:solidFill>
                  <a:srgbClr val="33075F"/>
                </a:solidFill>
                <a:latin typeface="Georgia" panose="02040502050405020303" pitchFamily="18" charset="0"/>
              </a:rPr>
              <a:t>iter</a:t>
            </a: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r>
              <a:rPr lang="hu-HU" sz="4800" dirty="0" err="1">
                <a:solidFill>
                  <a:srgbClr val="33075F"/>
                </a:solidFill>
                <a:latin typeface="Georgia" panose="02040502050405020303" pitchFamily="18" charset="0"/>
              </a:rPr>
              <a:t>unanimis</a:t>
            </a: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 smtClean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sz="4800" dirty="0" smtClean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sz="4800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800" i="1" dirty="0">
                <a:solidFill>
                  <a:srgbClr val="33075F"/>
                </a:solidFill>
                <a:latin typeface="Georgia" panose="02040502050405020303" pitchFamily="18" charset="0"/>
              </a:rPr>
              <a:t>Az egyetértőknek biztos az útja.</a:t>
            </a:r>
            <a:endParaRPr lang="hu-HU" sz="4800" dirty="0"/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>
          <a:xfrm>
            <a:off x="147483" y="6322142"/>
            <a:ext cx="11936361" cy="535857"/>
          </a:xfrm>
        </p:spPr>
        <p:txBody>
          <a:bodyPr>
            <a:normAutofit/>
          </a:bodyPr>
          <a:lstStyle/>
          <a:p>
            <a:r>
              <a:rPr lang="hu-H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éves az Országos Katolikus gyűjteményi Központ ( OKGYK) – 2019. október 15. </a:t>
            </a:r>
            <a:endParaRPr lang="hu-HU" sz="18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65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4271" y="875071"/>
            <a:ext cx="2231922" cy="1425677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1993</a:t>
            </a:r>
            <a:endParaRPr lang="hu-HU" dirty="0">
              <a:solidFill>
                <a:srgbClr val="8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44413" y="4159045"/>
            <a:ext cx="8101780" cy="1465006"/>
          </a:xfrm>
        </p:spPr>
        <p:txBody>
          <a:bodyPr>
            <a:normAutofit lnSpcReduction="10000"/>
          </a:bodyPr>
          <a:lstStyle/>
          <a:p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EGYHÁZI KÖNYVTÁRAK </a:t>
            </a:r>
          </a:p>
          <a:p>
            <a:r>
              <a:rPr lang="hu-HU" sz="32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EGYESÜLÉSE </a:t>
            </a:r>
            <a:r>
              <a:rPr lang="hu-HU" sz="3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    	   </a:t>
            </a:r>
            <a:r>
              <a:rPr lang="hu-HU" sz="6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1994</a:t>
            </a:r>
            <a:endParaRPr lang="hu-HU" sz="6000" dirty="0">
              <a:solidFill>
                <a:srgbClr val="8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0" y="726710"/>
            <a:ext cx="9050295" cy="24093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2" y="3383821"/>
            <a:ext cx="3747727" cy="260249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3171" y="3105835"/>
            <a:ext cx="110463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</a:t>
            </a:r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éves az Országos Katolikus gyűjteményi Központ (OKGYK) – 2019. október </a:t>
            </a:r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15.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16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825910" y="481780"/>
            <a:ext cx="10481187" cy="6376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  <a:t>1997</a:t>
            </a: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 vatikáni megállapodás (1999) </a:t>
            </a:r>
            <a:b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2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1997</a:t>
            </a:r>
            <a:r>
              <a:rPr lang="hu-HU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kulturális törvény (1997. évi CXL. törvény</a:t>
            </a:r>
            <a:b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a muzeális intézményekről, a nyilvános könyvtári ellátásról és a közművelődésről)</a:t>
            </a:r>
            <a:b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  <a:endParaRPr lang="hu-HU" sz="32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1998-tól </a:t>
            </a: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intenzív lobbi a kulturális </a:t>
            </a:r>
            <a:b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minisztériumban (OKM, NKÖM, EMMI)</a:t>
            </a:r>
            <a:b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2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r>
              <a:rPr lang="hu-HU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nyilvános </a:t>
            </a:r>
            <a:r>
              <a:rPr lang="hu-HU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könyvtári státusz – nyilvános könyvtárak jegyzékének  </a:t>
            </a:r>
            <a: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  <a:t>jegyzékének vezetése</a:t>
            </a:r>
            <a:br>
              <a:rPr lang="hu-HU" sz="32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7999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91612" y="0"/>
            <a:ext cx="11415253" cy="6632027"/>
          </a:xfrm>
        </p:spPr>
        <p:txBody>
          <a:bodyPr>
            <a:normAutofit fontScale="90000"/>
          </a:bodyPr>
          <a:lstStyle/>
          <a:p>
            <a:r>
              <a:rPr lang="hu-HU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	</a:t>
            </a:r>
            <a:br>
              <a:rPr lang="hu-HU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rgbClr val="800000"/>
                </a:solidFill>
                <a:latin typeface="Georgia" panose="02040502050405020303" pitchFamily="18" charset="0"/>
              </a:rPr>
              <a:t>	</a:t>
            </a:r>
            <a:r>
              <a:rPr lang="hu-HU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	Pannonhalma, 2000 május</a:t>
            </a:r>
            <a:br>
              <a:rPr lang="hu-HU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Mint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könyvtári referens szeretnék egyféle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koordinátor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lenni mind a katolikus könyvtárak,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mind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 katolikus és világi könyvtárak között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Szorosabb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kapcsolatot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kívánok kiépíteni az egyéb kulturális  szervezetek és intézmények között, ezért </a:t>
            </a:r>
            <a:r>
              <a:rPr lang="hu-HU" sz="4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közös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gondolkodásra, </a:t>
            </a:r>
            <a:r>
              <a:rPr lang="hu-HU" sz="4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közös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munkára hívom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Kollégáimat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.”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" y="428187"/>
            <a:ext cx="3539120" cy="23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220718"/>
            <a:ext cx="11803117" cy="6637282"/>
          </a:xfrm>
        </p:spPr>
        <p:txBody>
          <a:bodyPr>
            <a:normAutofit fontScale="90000"/>
          </a:bodyPr>
          <a:lstStyle/>
          <a:p>
            <a:r>
              <a:rPr lang="hu-HU" sz="3600" i="1" dirty="0" smtClean="0">
                <a:latin typeface="Georgia" panose="02040502050405020303" pitchFamily="18" charset="0"/>
              </a:rPr>
              <a:t/>
            </a:r>
            <a:br>
              <a:rPr lang="hu-HU" sz="3600" i="1" dirty="0" smtClean="0">
                <a:latin typeface="Georgia" panose="02040502050405020303" pitchFamily="18" charset="0"/>
              </a:rPr>
            </a:br>
            <a:r>
              <a:rPr lang="hu-HU" sz="3600" i="1" dirty="0" smtClean="0">
                <a:latin typeface="Georgia" panose="02040502050405020303" pitchFamily="18" charset="0"/>
              </a:rPr>
              <a:t>					</a:t>
            </a:r>
            <a:br>
              <a:rPr lang="hu-HU" sz="3600" i="1" dirty="0" smtClean="0">
                <a:latin typeface="Georgia" panose="02040502050405020303" pitchFamily="18" charset="0"/>
              </a:rPr>
            </a:br>
            <a:r>
              <a:rPr lang="hu-HU" sz="3600" i="1" dirty="0">
                <a:latin typeface="Georgia" panose="02040502050405020303" pitchFamily="18" charset="0"/>
              </a:rPr>
              <a:t/>
            </a:r>
            <a:br>
              <a:rPr lang="hu-HU" sz="3600" i="1" dirty="0">
                <a:latin typeface="Georgia" panose="02040502050405020303" pitchFamily="18" charset="0"/>
              </a:rPr>
            </a:br>
            <a:r>
              <a:rPr lang="hu-HU" sz="3600" i="1" dirty="0" smtClean="0">
                <a:latin typeface="Georgia" panose="02040502050405020303" pitchFamily="18" charset="0"/>
              </a:rPr>
              <a:t>						</a:t>
            </a:r>
            <a:r>
              <a:rPr lang="hu-HU" sz="4000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Pannonhalma, 2000 május</a:t>
            </a:r>
            <a: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„Az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egyházi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könyvtárak…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nem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kevés nehézséggel küzdenek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. A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szűkös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anyagi, tárgyi és személyi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feltételek és lehetőségek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ellenére azonban minden könyvtárban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hasznos és pótolhatatlan feladatot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végeznek: igazi szolgálattal, mindannyiunk javára.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… Természetesen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könyvtáranként és könyvtárosonként más - más feladat hangsúlyos. Van ahol a régi könyv kutatása, a meglévő állomány gondozása, van ahol egy modern teológiai könyvtár építése és a számítógépes technika felhasználása a fontosabb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.”</a:t>
            </a:r>
            <a:endParaRPr lang="hu-H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78" y="333594"/>
            <a:ext cx="3539120" cy="23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4161" y="189186"/>
            <a:ext cx="11803246" cy="6249412"/>
          </a:xfrm>
        </p:spPr>
        <p:txBody>
          <a:bodyPr>
            <a:noAutofit/>
          </a:bodyPr>
          <a:lstStyle/>
          <a:p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			</a:t>
            </a:r>
            <a:b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  <a:t>	</a:t>
            </a:r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		</a:t>
            </a:r>
            <a:b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						</a:t>
            </a:r>
            <a:r>
              <a:rPr lang="hu-HU" sz="3600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Pannonhalma, 2000 május</a:t>
            </a:r>
            <a:br>
              <a:rPr lang="hu-HU" sz="3600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2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Meggyőződésem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, hogy valamennyi könyvtárban folyik olyan munka, amelynek gyümölcse mindannyiunk számára hasznos lehet. 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Amikor közös munkára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hívom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Önöket, arra gondolok, hogy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problémáinkat és nehézségeinket is megoszthatnánk egymással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.” 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07" y="490910"/>
            <a:ext cx="3539120" cy="23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9026" y="1"/>
            <a:ext cx="11747839" cy="6448508"/>
          </a:xfrm>
        </p:spPr>
        <p:txBody>
          <a:bodyPr>
            <a:normAutofit fontScale="90000"/>
          </a:bodyPr>
          <a:lstStyle/>
          <a:p>
            <a:r>
              <a:rPr lang="hu-H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Egyházi Könyvtárak Egyesülése: </a:t>
            </a:r>
            <a:br>
              <a:rPr lang="hu-H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titkár </a:t>
            </a: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(1999- </a:t>
            </a: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2004), elnök (2004-2007) elnökségi tag (2007-2009) 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  <a:r>
              <a:rPr lang="hu-H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Országos Katolikus Gyűjteményi Központ</a:t>
            </a: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könyvtári referens (2000-2009) 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	</a:t>
            </a:r>
            <a:r>
              <a:rPr lang="hu-HU" sz="3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összefonódott – személyes kapcsolat</a:t>
            </a:r>
            <a:br>
              <a:rPr lang="hu-HU" sz="3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	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1999-től EKE-Névtár szerkesztése</a:t>
            </a:r>
            <a:r>
              <a:rPr lang="hu-HU" sz="3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2002 EKE-levelezőlista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2003 EKE honlap 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személyes kapcsolat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terepbejárások 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2006 és 2012 között az egyházi könyvtárak szakfelügyelete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konferenciák szervezése</a:t>
            </a:r>
            <a:b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részvétel szakmai programokon és országos projektekben</a:t>
            </a:r>
            <a:endParaRPr lang="hu-HU" sz="3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52386" y="511277"/>
            <a:ext cx="2841523" cy="683342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i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i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Nem </a:t>
            </a:r>
            <a:r>
              <a:rPr lang="hu-HU" sz="28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ti </a:t>
            </a: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választottatok </a:t>
            </a:r>
            <a:r>
              <a:rPr lang="hu-HU" sz="28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engem, </a:t>
            </a: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hanem </a:t>
            </a:r>
            <a:r>
              <a:rPr lang="hu-HU" sz="2800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én választottalak titeket, és arra rendeltelek, hogy munkátokkal gyümölcsöt hozzatok: maradandó gyümölcsöt. </a:t>
            </a: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(</a:t>
            </a:r>
            <a:r>
              <a:rPr lang="hu-HU" sz="2800" b="1" i="1" dirty="0" err="1">
                <a:solidFill>
                  <a:srgbClr val="800000"/>
                </a:solidFill>
                <a:latin typeface="Georgia" panose="02040502050405020303" pitchFamily="18" charset="0"/>
              </a:rPr>
              <a:t>Jn</a:t>
            </a:r>
            <a:r>
              <a:rPr lang="hu-HU" sz="2800" b="1" i="1" dirty="0">
                <a:solidFill>
                  <a:srgbClr val="800000"/>
                </a:solidFill>
                <a:latin typeface="Georgia" panose="02040502050405020303" pitchFamily="18" charset="0"/>
              </a:rPr>
              <a:t> 15,16</a:t>
            </a: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)</a:t>
            </a:r>
            <a:b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1600" i="1" dirty="0"/>
              <a:t/>
            </a:r>
            <a:br>
              <a:rPr lang="hu-HU" sz="1600" i="1" dirty="0"/>
            </a:b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373626" y="5318233"/>
            <a:ext cx="8357419" cy="138736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Akkor </a:t>
            </a:r>
            <a:r>
              <a:rPr lang="hu-HU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mindent megad nektek az Atya, </a:t>
            </a:r>
            <a:endParaRPr lang="hu-HU" b="1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hu-HU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amit </a:t>
            </a:r>
            <a:r>
              <a:rPr lang="hu-HU" b="1" i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nevemben kértek tőle</a:t>
            </a:r>
            <a:r>
              <a:rPr lang="hu-HU" b="1" i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endParaRPr lang="hu-HU" b="1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hu-HU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éves az Országos Katolikus gyűjteményi Központ ( OKGYK) – 2019. október </a:t>
            </a:r>
            <a:r>
              <a:rPr lang="hu-HU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15. </a:t>
            </a:r>
            <a:endParaRPr lang="hu-HU" sz="1500" b="1" i="1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sz="15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71" y="511277"/>
            <a:ext cx="6573127" cy="446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186814"/>
            <a:ext cx="3539714" cy="265478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61" y="196722"/>
            <a:ext cx="3699937" cy="26448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77" y="196722"/>
            <a:ext cx="3526504" cy="26448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3" y="3166556"/>
            <a:ext cx="3539714" cy="235888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61" y="3093883"/>
            <a:ext cx="3709869" cy="243156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77" y="3093882"/>
            <a:ext cx="3526504" cy="2341599"/>
          </a:xfrm>
          <a:prstGeom prst="rect">
            <a:avLst/>
          </a:prstGeom>
        </p:spPr>
      </p:pic>
      <p:sp>
        <p:nvSpPr>
          <p:cNvPr id="11" name="Szöveg helye 10"/>
          <p:cNvSpPr>
            <a:spLocks noGrp="1"/>
          </p:cNvSpPr>
          <p:nvPr>
            <p:ph type="body" idx="4294967295"/>
          </p:nvPr>
        </p:nvSpPr>
        <p:spPr>
          <a:xfrm>
            <a:off x="-1" y="6115665"/>
            <a:ext cx="12192001" cy="10264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5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483366" y="294290"/>
            <a:ext cx="3864084" cy="536027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err="1">
                <a:solidFill>
                  <a:srgbClr val="33075F"/>
                </a:solidFill>
                <a:latin typeface="Georgia" panose="02040502050405020303" pitchFamily="18" charset="0"/>
              </a:rPr>
              <a:t>Monstra</a:t>
            </a:r>
            <a: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r>
              <a:rPr lang="hu-HU" dirty="0" err="1">
                <a:solidFill>
                  <a:srgbClr val="33075F"/>
                </a:solidFill>
                <a:latin typeface="Georgia" panose="02040502050405020303" pitchFamily="18" charset="0"/>
              </a:rPr>
              <a:t>tolerare</a:t>
            </a:r>
            <a: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  <a:t> </a:t>
            </a:r>
            <a:b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dirty="0" err="1">
                <a:solidFill>
                  <a:srgbClr val="33075F"/>
                </a:solidFill>
                <a:latin typeface="Georgia" panose="02040502050405020303" pitchFamily="18" charset="0"/>
              </a:rPr>
              <a:t>labores</a:t>
            </a:r>
            <a: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000" i="1" dirty="0">
                <a:solidFill>
                  <a:srgbClr val="33075F"/>
                </a:solidFill>
                <a:latin typeface="Georgia" panose="02040502050405020303" pitchFamily="18" charset="0"/>
              </a:rPr>
              <a:t>Mutasd meg, hogy </a:t>
            </a:r>
            <a:br>
              <a:rPr lang="hu-HU" sz="4000" i="1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000" i="1" dirty="0">
                <a:solidFill>
                  <a:srgbClr val="33075F"/>
                </a:solidFill>
                <a:latin typeface="Georgia" panose="02040502050405020303" pitchFamily="18" charset="0"/>
              </a:rPr>
              <a:t>elviseled </a:t>
            </a:r>
            <a:br>
              <a:rPr lang="hu-HU" sz="4000" i="1" dirty="0">
                <a:solidFill>
                  <a:srgbClr val="33075F"/>
                </a:solidFill>
                <a:latin typeface="Georgia" panose="02040502050405020303" pitchFamily="18" charset="0"/>
              </a:rPr>
            </a:br>
            <a:r>
              <a:rPr lang="hu-HU" sz="4000" i="1" dirty="0">
                <a:solidFill>
                  <a:srgbClr val="33075F"/>
                </a:solidFill>
                <a:latin typeface="Georgia" panose="02040502050405020303" pitchFamily="18" charset="0"/>
              </a:rPr>
              <a:t>a </a:t>
            </a:r>
            <a:r>
              <a:rPr lang="hu-HU" sz="4000" i="1" dirty="0" smtClean="0">
                <a:solidFill>
                  <a:srgbClr val="33075F"/>
                </a:solidFill>
                <a:latin typeface="Georgia" panose="02040502050405020303" pitchFamily="18" charset="0"/>
              </a:rPr>
              <a:t>fáradtságot</a:t>
            </a:r>
            <a:endParaRPr lang="hu-HU" sz="4000" dirty="0"/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735723" y="6180083"/>
            <a:ext cx="11023657" cy="677917"/>
          </a:xfrm>
        </p:spPr>
        <p:txBody>
          <a:bodyPr>
            <a:normAutofit/>
          </a:bodyPr>
          <a:lstStyle/>
          <a:p>
            <a:pPr algn="ctr"/>
            <a:r>
              <a:rPr lang="hu-H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éves az Országos Katolikus gyűjteményi Központ ( OKGYK) – 2019. október </a:t>
            </a:r>
            <a:r>
              <a:rPr lang="hu-H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15. </a:t>
            </a:r>
            <a:endParaRPr lang="hu-HU" sz="1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15931"/>
            <a:ext cx="5821198" cy="54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620" y="-89941"/>
            <a:ext cx="11456277" cy="6588177"/>
          </a:xfrm>
        </p:spPr>
        <p:txBody>
          <a:bodyPr>
            <a:normAutofit fontScale="90000"/>
          </a:bodyPr>
          <a:lstStyle/>
          <a:p>
            <a:r>
              <a:rPr lang="hu-HU" sz="3600" dirty="0" smtClean="0">
                <a:latin typeface="Georgia" panose="02040502050405020303" pitchFamily="18" charset="0"/>
              </a:rPr>
              <a:t/>
            </a:r>
            <a:br>
              <a:rPr lang="hu-HU" sz="3600" dirty="0" smtClean="0">
                <a:latin typeface="Georgia" panose="02040502050405020303" pitchFamily="18" charset="0"/>
              </a:rPr>
            </a:br>
            <a:r>
              <a:rPr lang="hu-HU" sz="3600" dirty="0" smtClean="0">
                <a:latin typeface="Georgia" panose="02040502050405020303" pitchFamily="18" charset="0"/>
              </a:rPr>
              <a:t/>
            </a:r>
            <a:br>
              <a:rPr lang="hu-HU" sz="3600" dirty="0" smtClean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Bemutatkozó látogatás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Bábel Balázs érsek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úrnál Kalocsán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Kapcsolatfelvétel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más egyházi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és világi szakmai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szervezetekkel: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2000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július részvétel az </a:t>
            </a:r>
            <a:r>
              <a:rPr lang="hu-HU" sz="4000" i="1" dirty="0">
                <a:solidFill>
                  <a:srgbClr val="002060"/>
                </a:solidFill>
                <a:latin typeface="Georgia" panose="02040502050405020303" pitchFamily="18" charset="0"/>
              </a:rPr>
              <a:t>Egyházi </a:t>
            </a:r>
            <a: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	Könyvtárak Egyesülése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(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EKE) éves közgyűlésén,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2000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. augusztusában pedig a </a:t>
            </a:r>
            <a:r>
              <a:rPr lang="hu-HU" sz="4000" i="1" dirty="0">
                <a:solidFill>
                  <a:srgbClr val="002060"/>
                </a:solidFill>
                <a:latin typeface="Georgia" panose="02040502050405020303" pitchFamily="18" charset="0"/>
              </a:rPr>
              <a:t>Magyar </a:t>
            </a:r>
            <a: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Könyvtárosok Egyesülete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éves közgyűlésén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latin typeface="Georgia" panose="02040502050405020303" pitchFamily="18" charset="0"/>
              </a:rPr>
              <a:t/>
            </a:r>
            <a:br>
              <a:rPr lang="hu-HU" sz="3600" dirty="0">
                <a:latin typeface="Georgia" panose="02040502050405020303" pitchFamily="18" charset="0"/>
              </a:rPr>
            </a:br>
            <a:endParaRPr lang="hu-HU" sz="3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2071" y="442210"/>
            <a:ext cx="10358203" cy="5801193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r>
              <a:rPr lang="hu-HU" sz="3600" b="1" dirty="0" smtClean="0"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latin typeface="Georgia" panose="02040502050405020303" pitchFamily="18" charset="0"/>
              </a:rPr>
            </a:br>
            <a:r>
              <a:rPr lang="hu-HU" sz="3600" dirty="0">
                <a:latin typeface="Georgia" panose="02040502050405020303" pitchFamily="18" charset="0"/>
              </a:rPr>
              <a:t> </a:t>
            </a:r>
            <a:br>
              <a:rPr lang="hu-HU" sz="3600" dirty="0">
                <a:latin typeface="Georgia" panose="02040502050405020303" pitchFamily="18" charset="0"/>
              </a:rPr>
            </a:br>
            <a:r>
              <a:rPr lang="hu-HU" sz="4000" i="1" dirty="0">
                <a:solidFill>
                  <a:srgbClr val="002060"/>
                </a:solidFill>
                <a:latin typeface="Georgia" panose="02040502050405020303" pitchFamily="18" charset="0"/>
              </a:rPr>
              <a:t>2000. szeptember </a:t>
            </a:r>
            <a: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26. </a:t>
            </a:r>
            <a:b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nap </a:t>
            </a:r>
            <a:br>
              <a:rPr lang="hu-H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vita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és beszélgetésindító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előadások témái: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a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szervezeti és működési szabályzat,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állománygyarapítás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pályázati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lehetőségek,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hatékony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és gyors számítógépes feldolgozás,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internetes adatbázis-építés,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OKGYK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honlapja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5974" y="176981"/>
            <a:ext cx="11887200" cy="6681019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r>
              <a:rPr lang="hu-HU" sz="4000" dirty="0" smtClean="0">
                <a:latin typeface="Georgia" panose="02040502050405020303" pitchFamily="18" charset="0"/>
              </a:rPr>
              <a:t/>
            </a:r>
            <a:br>
              <a:rPr lang="hu-HU" sz="4000" dirty="0" smtClean="0"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szorgalmaztuk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Szervezeti és Működési Szabályzat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elkészítését,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amire mind a munkáltató, mind a munkavállaló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hivatkozhat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hatékony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állománygyarapítás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érdekében felvettem a kapcsolatot a rendszerváltozás után megszaporodott egyházi kiadókkal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egyféle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pályázati figyelőként tájékoztattuk a kollégákat a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pályázatok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ról és  felhívtuk a figyelmüket pályázatokat kiíró szervezetekre, portálokra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6841" y="117988"/>
            <a:ext cx="11592911" cy="6314344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hatékony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és gyors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számító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gépes feldolgozás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érdekében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több 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könyvtár és intézmény felé közvetítettük az </a:t>
            </a:r>
            <a:r>
              <a:rPr lang="hu-HU" sz="4000" b="1" dirty="0" err="1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Orbis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számítógépes programot</a:t>
            </a:r>
            <a:r>
              <a:rPr lang="hu-HU" sz="40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elkészült az </a:t>
            </a:r>
            <a:r>
              <a:rPr lang="hu-H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Orbis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alapú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internetes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adatbázis, a </a:t>
            </a:r>
            <a:r>
              <a:rPr lang="hu-HU" sz="40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Theca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elkezdődött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az 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OKGYK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honlap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jának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tervezése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50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2387" y="194871"/>
            <a:ext cx="12019613" cy="6663129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r>
              <a:rPr lang="hu-HU" sz="3600" b="1" dirty="0" smtClean="0"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latin typeface="Georgia" panose="02040502050405020303" pitchFamily="18" charset="0"/>
              </a:rPr>
            </a:br>
            <a:r>
              <a:rPr lang="hu-HU" sz="3600" b="1" dirty="0" smtClean="0"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szokásos </a:t>
            </a:r>
            <a:r>
              <a:rPr lang="hu-HU" sz="3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beszámoló-adatlap átdolgozása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Felmérés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az egyházi könyvtárak helyzetéről 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 konkrét adatok birtokában tudjunk tárgyalni az állami és egyházi fenntartókkal, döntéshozókkal)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következő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adatok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ra kérdeztünk rá: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(személyi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feltételek,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könyvtári állomány nagysága,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könyvtárhasználók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száma,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nyilvánosság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, 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technikai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feltételek,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biztonságtechnikai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feltételek,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épület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állaga</a:t>
            </a:r>
            <a:r>
              <a:rPr lang="hu-HU" sz="3600" dirty="0">
                <a:solidFill>
                  <a:srgbClr val="002060"/>
                </a:solidFill>
              </a:rPr>
              <a:t>.</a:t>
            </a:r>
            <a:br>
              <a:rPr lang="hu-HU" sz="3600" dirty="0">
                <a:solidFill>
                  <a:srgbClr val="002060"/>
                </a:solidFill>
              </a:rPr>
            </a:br>
            <a:r>
              <a:rPr lang="hu-HU" sz="3600" dirty="0"/>
              <a:t> </a:t>
            </a:r>
            <a:br>
              <a:rPr lang="hu-HU" sz="3600" dirty="0"/>
            </a:b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7580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5310" y="-115614"/>
            <a:ext cx="11876690" cy="6810704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segítség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újonnan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alakuló könyvtár,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pályázati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lehetőség,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nyilvános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státusz elnyerésének lehetősége és módja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Felhívtuk a kollégák figyelmét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: pályázatra,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kiállításra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, megjelenő szakmai folyóiratra,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szakkönyvre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, kormányrendeletre.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</a:t>
            </a:r>
            <a:r>
              <a:rPr lang="hu-HU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látogatás </a:t>
            </a:r>
            <a:br>
              <a:rPr lang="hu-HU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		</a:t>
            </a:r>
            <a:r>
              <a:rPr lang="hu-HU" sz="3600" i="1" dirty="0">
                <a:solidFill>
                  <a:srgbClr val="002060"/>
                </a:solidFill>
                <a:latin typeface="Georgia" panose="02040502050405020303" pitchFamily="18" charset="0"/>
              </a:rPr>
              <a:t>Eger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ben, (</a:t>
            </a:r>
            <a:r>
              <a:rPr lang="hu-H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Főegyházmegyei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Könyvtár) 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		</a:t>
            </a:r>
            <a:r>
              <a:rPr lang="hu-HU" sz="3600" i="1" dirty="0">
                <a:solidFill>
                  <a:srgbClr val="002060"/>
                </a:solidFill>
                <a:latin typeface="Georgia" panose="02040502050405020303" pitchFamily="18" charset="0"/>
              </a:rPr>
              <a:t>Szécsény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ben (Ferences Könyvtár) 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		</a:t>
            </a:r>
            <a:r>
              <a:rPr lang="hu-HU" sz="3600" i="1" dirty="0">
                <a:solidFill>
                  <a:srgbClr val="002060"/>
                </a:solidFill>
                <a:latin typeface="Georgia" panose="02040502050405020303" pitchFamily="18" charset="0"/>
              </a:rPr>
              <a:t>Kalocsá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n (Főszékesegyházi Könyvtár). 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5423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9" y="1476361"/>
            <a:ext cx="6264560" cy="39707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41" y="1106522"/>
            <a:ext cx="4399005" cy="45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4" y="809195"/>
            <a:ext cx="4271237" cy="57276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4" y="363794"/>
            <a:ext cx="5020882" cy="30872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2" y="3673037"/>
            <a:ext cx="4690037" cy="30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26" y="603208"/>
            <a:ext cx="4842485" cy="59485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22" y="603208"/>
            <a:ext cx="4569562" cy="59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8" y="323931"/>
            <a:ext cx="4028891" cy="25180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25" y="323931"/>
            <a:ext cx="3813430" cy="25079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8" y="3143249"/>
            <a:ext cx="4362333" cy="25744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67" y="323931"/>
            <a:ext cx="3654323" cy="250799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47" y="3143249"/>
            <a:ext cx="3445618" cy="258421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52" y="3143249"/>
            <a:ext cx="3575308" cy="2584214"/>
          </a:xfrm>
          <a:prstGeom prst="rect">
            <a:avLst/>
          </a:prstGeom>
        </p:spPr>
      </p:pic>
      <p:sp>
        <p:nvSpPr>
          <p:cNvPr id="11" name="Szöveg helye 10"/>
          <p:cNvSpPr>
            <a:spLocks noGrp="1"/>
          </p:cNvSpPr>
          <p:nvPr>
            <p:ph type="body" idx="4294967295"/>
          </p:nvPr>
        </p:nvSpPr>
        <p:spPr>
          <a:xfrm>
            <a:off x="0" y="5840413"/>
            <a:ext cx="12192000" cy="815975"/>
          </a:xfrm>
        </p:spPr>
        <p:txBody>
          <a:bodyPr>
            <a:norm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40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08" y="1245550"/>
            <a:ext cx="6380000" cy="45326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4" y="445991"/>
            <a:ext cx="4039643" cy="61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6" y="342408"/>
            <a:ext cx="3127248" cy="467868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94" y="1127490"/>
            <a:ext cx="3535680" cy="52578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36" y="432619"/>
            <a:ext cx="4470578" cy="291639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36" y="3581081"/>
            <a:ext cx="4470578" cy="306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15" y="928067"/>
            <a:ext cx="4298172" cy="521866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69" y="856289"/>
            <a:ext cx="4755175" cy="52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8167" y="220717"/>
            <a:ext cx="11792606" cy="6358759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b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2001</a:t>
            </a:r>
            <a:r>
              <a:rPr lang="hu-HU" sz="3600" dirty="0" smtClean="0">
                <a:latin typeface="Georgia" panose="02040502050405020303" pitchFamily="18" charset="0"/>
              </a:rPr>
              <a:t/>
            </a:r>
            <a:br>
              <a:rPr lang="hu-HU" sz="3600" dirty="0" smtClean="0">
                <a:latin typeface="Georgia" panose="02040502050405020303" pitchFamily="18" charset="0"/>
              </a:rPr>
            </a:br>
            <a:r>
              <a:rPr lang="hu-HU" sz="3600" dirty="0" smtClean="0">
                <a:latin typeface="Georgia" panose="02040502050405020303" pitchFamily="18" charset="0"/>
              </a:rPr>
              <a:t/>
            </a:r>
            <a:br>
              <a:rPr lang="hu-HU" sz="3600" dirty="0" smtClean="0">
                <a:latin typeface="Georgia" panose="02040502050405020303" pitchFamily="18" charset="0"/>
              </a:rPr>
            </a:br>
            <a:r>
              <a:rPr lang="hu-HU" sz="36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2001. március 28.</a:t>
            </a:r>
            <a:r>
              <a:rPr lang="hu-HU" sz="3600" i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nap az állományvédelemről: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állományvédelem a rendőr, a restaurátor és a biztonságtechnikai szakember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szemével</a:t>
            </a:r>
            <a:r>
              <a:rPr lang="hu-HU" sz="3600" b="1" dirty="0" smtClean="0">
                <a:solidFill>
                  <a:srgbClr val="002060"/>
                </a:solidFill>
              </a:rPr>
              <a:t>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címmel </a:t>
            </a:r>
            <a:r>
              <a:rPr lang="hu-HU" sz="3600" b="1" dirty="0">
                <a:solidFill>
                  <a:srgbClr val="002060"/>
                </a:solidFill>
              </a:rPr>
              <a:t/>
            </a:r>
            <a:br>
              <a:rPr lang="hu-HU" sz="3600" b="1" dirty="0">
                <a:solidFill>
                  <a:srgbClr val="002060"/>
                </a:solidFill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á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llományvédelem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a bűnelkövetés és bűnüldözés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szempontjából, a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preventív védelemtől a restauráltatáson át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biztonságtechnikai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kérdésekig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latin typeface="Georgia" panose="02040502050405020303" pitchFamily="18" charset="0"/>
              </a:rPr>
              <a:t/>
            </a:r>
            <a:br>
              <a:rPr lang="hu-HU" sz="3600" dirty="0"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latin typeface="Georgia" panose="02040502050405020303" pitchFamily="18" charset="0"/>
              </a:rPr>
              <a:t>   </a:t>
            </a:r>
            <a:br>
              <a:rPr lang="hu-HU" sz="3600" dirty="0">
                <a:latin typeface="Georgia" panose="02040502050405020303" pitchFamily="18" charset="0"/>
              </a:rPr>
            </a:br>
            <a:endParaRPr lang="hu-HU" sz="3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4290" y="365125"/>
            <a:ext cx="11059510" cy="6140778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2001</a:t>
            </a:r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b="1" dirty="0">
                <a:solidFill>
                  <a:srgbClr val="002060"/>
                </a:solidFill>
                <a:latin typeface="Georgia" panose="02040502050405020303" pitchFamily="18" charset="0"/>
              </a:rPr>
              <a:t>Szervezeti és Működési Szabályzatok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elkészíttetése</a:t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könyvtárak meglátogatása</a:t>
            </a:r>
            <a:b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alaptevékenység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folytatása: az OKGYK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szakmai és felügyeleti szervként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működik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az egyházi  könyvtárak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segítségére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/>
            </a:r>
            <a:br>
              <a:rPr lang="hu-HU" dirty="0">
                <a:latin typeface="Georgia" panose="02040502050405020303" pitchFamily="18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43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856" y="311337"/>
            <a:ext cx="11298621" cy="6020307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2001</a:t>
            </a:r>
            <a:r>
              <a:rPr lang="hu-HU" sz="3600" dirty="0">
                <a:latin typeface="Georgia" panose="02040502050405020303" pitchFamily="18" charset="0"/>
              </a:rPr>
              <a:t/>
            </a:r>
            <a:br>
              <a:rPr lang="hu-HU" sz="3600" dirty="0">
                <a:latin typeface="Georgia" panose="02040502050405020303" pitchFamily="18" charset="0"/>
              </a:rPr>
            </a:br>
            <a:r>
              <a:rPr lang="hu-HU" sz="3600" dirty="0" smtClean="0">
                <a:latin typeface="Georgia" panose="02040502050405020303" pitchFamily="18" charset="0"/>
              </a:rPr>
              <a:t/>
            </a:r>
            <a:br>
              <a:rPr lang="hu-HU" sz="3600" dirty="0" smtClean="0"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THECA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internetes adatbázis tökéletesítése, és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továbbfejlesztése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régi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könyvekre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ORBIS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program bevezetésének szorgalmazása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szélesebb körben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ORBIS fejlesztése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(folyóirat-nyilvántartás, kölcsönzés)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OKGYK  honlapjának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elkészítése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742" y="113123"/>
            <a:ext cx="10741058" cy="694983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2001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plébániai könyvtárak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feltérképezése, nyilvántartása, begyűjtése, mentése 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(egyházmegyei könyvtárak feladata, az </a:t>
            </a:r>
            <a:r>
              <a:rPr lang="hu-HU" sz="36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ordináriusok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támogatásával, az OSZK segítségével, régikönyves könyvtárszakos hallgatókkal, pályázati támogatások felkutatása, lobbizás ) 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r>
              <a:rPr lang="hu-HU" sz="3600" dirty="0">
                <a:latin typeface="Georgia" panose="02040502050405020303" pitchFamily="18" charset="0"/>
              </a:rPr>
              <a:t/>
            </a:r>
            <a:br>
              <a:rPr lang="hu-HU" sz="3600" dirty="0">
                <a:latin typeface="Georgia" panose="02040502050405020303" pitchFamily="18" charset="0"/>
              </a:rPr>
            </a:b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1514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0498" y="79744"/>
            <a:ext cx="11594804" cy="6429211"/>
          </a:xfrm>
        </p:spPr>
        <p:txBody>
          <a:bodyPr>
            <a:normAutofit fontScale="90000"/>
          </a:bodyPr>
          <a:lstStyle/>
          <a:p>
            <a:r>
              <a:rPr lang="hu-HU" sz="1300" b="1" dirty="0"/>
              <a:t/>
            </a:r>
            <a:br>
              <a:rPr lang="hu-HU" sz="1300" b="1" dirty="0"/>
            </a:br>
            <a:r>
              <a:rPr lang="hu-HU" sz="1300" b="1" dirty="0" smtClean="0"/>
              <a:t/>
            </a:r>
            <a:br>
              <a:rPr lang="hu-HU" sz="1300" b="1" dirty="0" smtClean="0"/>
            </a:br>
            <a:r>
              <a:rPr lang="hu-HU" sz="1300" b="1" dirty="0"/>
              <a:t/>
            </a:r>
            <a:br>
              <a:rPr lang="hu-HU" sz="1300" b="1" dirty="0"/>
            </a:br>
            <a:r>
              <a:rPr lang="hu-HU" sz="1300" b="1" dirty="0" smtClean="0"/>
              <a:t/>
            </a:r>
            <a:br>
              <a:rPr lang="hu-HU" sz="1300" b="1" dirty="0" smtClean="0"/>
            </a:br>
            <a:r>
              <a:rPr lang="hu-HU" sz="1300" b="1" dirty="0"/>
              <a:t/>
            </a:r>
            <a:br>
              <a:rPr lang="hu-HU" sz="1300" b="1" dirty="0"/>
            </a:br>
            <a:r>
              <a:rPr lang="hu-HU" sz="1300" b="1" dirty="0" smtClean="0"/>
              <a:t/>
            </a:r>
            <a:br>
              <a:rPr lang="hu-HU" sz="1300" b="1" dirty="0" smtClean="0"/>
            </a:br>
            <a:r>
              <a:rPr lang="hu-HU" sz="1300" b="1" dirty="0"/>
              <a:t/>
            </a:r>
            <a:br>
              <a:rPr lang="hu-HU" sz="1300" b="1" dirty="0"/>
            </a:br>
            <a:r>
              <a:rPr lang="hu-HU" sz="1300" b="1" dirty="0" smtClean="0"/>
              <a:t/>
            </a:r>
            <a:br>
              <a:rPr lang="hu-HU" sz="1300" b="1" dirty="0" smtClean="0"/>
            </a:br>
            <a:r>
              <a:rPr lang="hu-HU" sz="1300" b="1" dirty="0"/>
              <a:t/>
            </a:r>
            <a:br>
              <a:rPr lang="hu-HU" sz="1300" b="1" dirty="0"/>
            </a:br>
            <a:r>
              <a:rPr lang="hu-HU" sz="1300" b="1" dirty="0" smtClean="0"/>
              <a:t/>
            </a:r>
            <a:br>
              <a:rPr lang="hu-HU" sz="1300" b="1" dirty="0" smtClean="0"/>
            </a:br>
            <a:r>
              <a:rPr lang="hu-HU" sz="1300" b="1" dirty="0"/>
              <a:t/>
            </a:r>
            <a:br>
              <a:rPr lang="hu-HU" sz="1300" b="1" dirty="0"/>
            </a:br>
            <a:r>
              <a:rPr lang="hu-HU" sz="1300" b="1" dirty="0" smtClean="0"/>
              <a:t/>
            </a:r>
            <a:br>
              <a:rPr lang="hu-HU" sz="1300" b="1" dirty="0" smtClean="0"/>
            </a:br>
            <a:r>
              <a:rPr lang="hu-HU" sz="1300" b="1" dirty="0"/>
              <a:t/>
            </a:r>
            <a:br>
              <a:rPr lang="hu-HU" sz="1300" b="1" dirty="0"/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2002</a:t>
            </a: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folytatódott az 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Országos Katolikus Központ </a:t>
            </a:r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alaptevékenysége: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szakmai 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és felügyeleti szervként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az 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egyházi könyvtárak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munkájának segítése.</a:t>
            </a:r>
            <a:b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> </a:t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3600" dirty="0">
                <a:latin typeface="Georgia" panose="02040502050405020303" pitchFamily="18" charset="0"/>
              </a:rPr>
              <a:t> </a:t>
            </a:r>
            <a:br>
              <a:rPr lang="hu-HU" sz="3600" dirty="0">
                <a:latin typeface="Georgia" panose="02040502050405020303" pitchFamily="18" charset="0"/>
              </a:rPr>
            </a:br>
            <a:r>
              <a:rPr lang="hu-HU" sz="3600" dirty="0">
                <a:latin typeface="Georgia" panose="02040502050405020303" pitchFamily="18" charset="0"/>
              </a:rPr>
              <a:t> </a:t>
            </a:r>
            <a:br>
              <a:rPr lang="hu-HU" sz="3600" dirty="0">
                <a:latin typeface="Georgia" panose="02040502050405020303" pitchFamily="18" charset="0"/>
              </a:rPr>
            </a:br>
            <a:endParaRPr lang="hu-HU" sz="3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4549" y="95693"/>
            <a:ext cx="11865935" cy="6634716"/>
          </a:xfrm>
        </p:spPr>
        <p:txBody>
          <a:bodyPr>
            <a:normAutofit fontScale="90000"/>
          </a:bodyPr>
          <a:lstStyle/>
          <a:p>
            <a:r>
              <a:rPr lang="hu-HU" sz="4000" dirty="0" smtClean="0">
                <a:latin typeface="Georgia" panose="02040502050405020303" pitchFamily="18" charset="0"/>
              </a:rPr>
              <a:t/>
            </a:r>
            <a:br>
              <a:rPr lang="hu-HU" sz="4000" dirty="0" smtClean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2002</a:t>
            </a:r>
            <a:r>
              <a:rPr lang="hu-HU" sz="4000" dirty="0" smtClean="0">
                <a:latin typeface="Georgia" panose="02040502050405020303" pitchFamily="18" charset="0"/>
              </a:rPr>
              <a:t/>
            </a:r>
            <a:br>
              <a:rPr lang="hu-HU" sz="4000" dirty="0" smtClean="0"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konzultációk az ORBIS programmal és a THECA adatbázissal kapcsolatban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1. </a:t>
            </a:r>
            <a: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október eleje: OKGYK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konzultáció az </a:t>
            </a:r>
            <a:r>
              <a:rPr lang="hu-H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Orbis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programot használó kollégák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szűkebb körében; tapasztalatok, teendők, a THECA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internetes adatbázis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jövője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2. </a:t>
            </a:r>
            <a: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október vége: Pannonhalma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szélesebb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körben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gondoltuk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át a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teendőket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3.  </a:t>
            </a:r>
            <a:r>
              <a:rPr lang="hu-HU" sz="4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december eleje: OKGYK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találkozó az ORBIS és THECA fejlesztőivel a hatékonyabb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számítógépes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feldolgozás és az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internetes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adatszolgáltatást érdekében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8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4671" y="365124"/>
            <a:ext cx="11546958" cy="6184531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2002</a:t>
            </a:r>
            <a:r>
              <a:rPr lang="hu-HU" dirty="0">
                <a:latin typeface="Georgia" panose="02040502050405020303" pitchFamily="18" charset="0"/>
              </a:rPr>
              <a:t/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újabb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csatlakozók az </a:t>
            </a:r>
            <a:r>
              <a:rPr lang="hu-HU" b="1" dirty="0">
                <a:solidFill>
                  <a:srgbClr val="002060"/>
                </a:solidFill>
                <a:latin typeface="Georgia" panose="02040502050405020303" pitchFamily="18" charset="0"/>
              </a:rPr>
              <a:t>ORBIS- használók </a:t>
            </a:r>
            <a: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köréhez  </a:t>
            </a:r>
            <a:b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2002-re minden </a:t>
            </a: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>egyházi könyvtár használ valamilyen programot – zöme az 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ORBIS-t 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THECA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internetes adatbázis további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sorsa: 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egyelőre maradjon ám feltétlenül szükséges az adatbázis bővítése, javítása,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frissítése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03122" y="88490"/>
            <a:ext cx="11788877" cy="6769510"/>
          </a:xfrm>
        </p:spPr>
        <p:txBody>
          <a:bodyPr>
            <a:normAutofit/>
          </a:bodyPr>
          <a:lstStyle/>
          <a:p>
            <a:r>
              <a:rPr lang="hu-H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magyar egyházi-felekezeti könyvtárak jellegzetességei:</a:t>
            </a:r>
            <a:br>
              <a:rPr lang="hu-HU" sz="4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i="1" dirty="0" smtClean="0">
                <a:latin typeface="Georgia" panose="02040502050405020303" pitchFamily="18" charset="0"/>
              </a:rPr>
              <a:t/>
            </a:r>
            <a:br>
              <a:rPr lang="hu-HU" sz="4000" i="1" dirty="0" smtClean="0"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- egyházi fenntartók kezében maradtak az elmúlt rendszerben is </a:t>
            </a:r>
            <a:b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</a:t>
            </a:r>
            <a: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könyvtár-levéltár-múzeum szorosan együttműködik ( szervezeti kultúra, épület, infrastruktúra, költségvetés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…) </a:t>
            </a:r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történelmi tradíciók alapján </a:t>
            </a:r>
            <a: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- humánerőforrás: menedék, cím, könyvtárosi </a:t>
            </a:r>
            <a: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végzettség esetleges, </a:t>
            </a:r>
            <a:r>
              <a:rPr lang="hu-HU" sz="4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egyéb – más szakmai kompetenciák  </a:t>
            </a:r>
            <a:endParaRPr lang="hu-HU" sz="4000" dirty="0">
              <a:solidFill>
                <a:srgbClr val="8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2771" y="95693"/>
            <a:ext cx="11809229" cy="6443330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latin typeface="Georgia" panose="02040502050405020303" pitchFamily="18" charset="0"/>
              </a:rPr>
            </a:br>
            <a:r>
              <a:rPr lang="hu-HU" sz="4000" b="1" dirty="0">
                <a:latin typeface="Georgia" panose="02040502050405020303" pitchFamily="18" charset="0"/>
              </a:rPr>
              <a:t/>
            </a:r>
            <a:br>
              <a:rPr lang="hu-HU" sz="4000" b="1" dirty="0">
                <a:latin typeface="Georgia" panose="02040502050405020303" pitchFamily="18" charset="0"/>
              </a:rPr>
            </a:br>
            <a:r>
              <a:rPr lang="hu-HU" sz="4000" b="1" dirty="0" smtClean="0"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2002</a:t>
            </a:r>
            <a:r>
              <a:rPr lang="hu-HU" sz="4000" b="1" dirty="0">
                <a:latin typeface="Georgia" panose="02040502050405020303" pitchFamily="18" charset="0"/>
              </a:rPr>
              <a:t/>
            </a:r>
            <a:br>
              <a:rPr lang="hu-HU" sz="4000" b="1" dirty="0">
                <a:latin typeface="Georgia" panose="02040502050405020303" pitchFamily="18" charset="0"/>
              </a:rPr>
            </a:br>
            <a:r>
              <a:rPr lang="hu-HU" sz="4000" b="1" dirty="0" smtClean="0"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kirándulás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Pannonhalmi Főapátságba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részvétel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a különböző szakmai szervezetek rendezvényein</a:t>
            </a:r>
            <a:b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EKE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- Pannonhalma - </a:t>
            </a:r>
            <a:r>
              <a:rPr lang="hu-HU" sz="4000" i="1" dirty="0">
                <a:solidFill>
                  <a:srgbClr val="002060"/>
                </a:solidFill>
                <a:latin typeface="Georgia" panose="02040502050405020303" pitchFamily="18" charset="0"/>
              </a:rPr>
              <a:t>Régi és új - Az egyházi könyvtárak szerepe és feladata az információs társadalomban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címmel.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IKSZ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(Informatikai és Könyvtári Szövetség),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MKE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(Magyar Könyvtárosok Egyesülete), az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OSZK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és egyéb szakmai szervezetek rendezvényein.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/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> </a:t>
            </a:r>
            <a:br>
              <a:rPr lang="hu-HU" sz="4000" dirty="0">
                <a:latin typeface="Georgia" panose="02040502050405020303" pitchFamily="18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75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4871" y="0"/>
            <a:ext cx="11557417" cy="7430947"/>
          </a:xfrm>
        </p:spPr>
        <p:txBody>
          <a:bodyPr>
            <a:normAutofit fontScale="90000"/>
          </a:bodyPr>
          <a:lstStyle/>
          <a:p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</a:t>
            </a:r>
            <a:r>
              <a:rPr lang="hu-HU" sz="4000" dirty="0" smtClean="0">
                <a:latin typeface="Georgia" panose="02040502050405020303" pitchFamily="18" charset="0"/>
              </a:rPr>
              <a:t/>
            </a:r>
            <a:br>
              <a:rPr lang="hu-HU" sz="4000" dirty="0" smtClean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alaptevékenység folytatása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szakmai és felügyeleti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szervként az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egyházi  könyvtárak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segítése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részvétel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a különböző szakmai szervezetek rendezvényein,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szoros együttműködés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EKE-</a:t>
            </a:r>
            <a:r>
              <a:rPr lang="hu-H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vel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„terepbejárás”: az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egyházi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könyvtárak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látogatása</a:t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SZMSZ és a munkaköri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leírások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elkészítésének szorgalmazása</a:t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(a fenntartók és könyvtárosok meggyőzése arról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, hogy az SZMSZ nem korlátozza, hanem segíti a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munkájukat) </a:t>
            </a:r>
            <a:r>
              <a:rPr lang="hu-HU" sz="4000" b="1" dirty="0">
                <a:solidFill>
                  <a:srgbClr val="002060"/>
                </a:solidFill>
              </a:rPr>
              <a:t> </a:t>
            </a:r>
            <a:r>
              <a:rPr lang="hu-HU" dirty="0">
                <a:solidFill>
                  <a:srgbClr val="002060"/>
                </a:solidFill>
              </a:rPr>
              <a:t/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/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3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8815" y="365125"/>
            <a:ext cx="11655707" cy="6197721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</a:t>
            </a:r>
            <a:r>
              <a:rPr lang="hu-HU" sz="3600" b="1" dirty="0" smtClean="0"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latin typeface="Georgia" panose="02040502050405020303" pitchFamily="18" charset="0"/>
              </a:rPr>
            </a:br>
            <a:r>
              <a:rPr lang="hu-HU" sz="3600" b="1" dirty="0" smtClean="0"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internetes adatbázis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tökéletesítése, bővítése,  továbbfejlesztése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speciális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gyűjteményeket feldolgozó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adatbázisok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 anyakönyvek, folyóiratok) széles körű (el)terjesztése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kölcsönzések számítógépes nyilvántartásának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szorgalmazása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5814" y="365125"/>
            <a:ext cx="11727712" cy="6120735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Szakmai napok: </a:t>
            </a:r>
            <a:b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2000 őszén, 2001 tavaszán,  2002 őszén</a:t>
            </a:r>
            <a:b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latin typeface="Georgia" panose="02040502050405020303" pitchFamily="18" charset="0"/>
              </a:rPr>
              <a:t/>
            </a:r>
            <a:br>
              <a:rPr lang="hu-HU" sz="3600" dirty="0" smtClean="0"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2003-ban</a:t>
            </a:r>
            <a:r>
              <a:rPr lang="hu-HU" sz="3600" dirty="0" smtClean="0">
                <a:latin typeface="Georgia" panose="02040502050405020303" pitchFamily="18" charset="0"/>
              </a:rPr>
              <a:t>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felmerült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egy továbbképzés gondolata,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havonta egy alkalommal, ahol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elsősorban az </a:t>
            </a:r>
            <a:r>
              <a:rPr lang="hu-H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Orbis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program használatával a </a:t>
            </a:r>
            <a:r>
              <a:rPr lang="hu-H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Theca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adatbázissal, az egységes számítógépes katalogizálással kapcsolatos kérdésekről 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szóltunk – 2003 március - június</a:t>
            </a:r>
            <a:endParaRPr lang="hu-H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562" y="497711"/>
            <a:ext cx="11528386" cy="6360290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/>
            </a:r>
            <a:br>
              <a:rPr lang="hu-HU" b="1" dirty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</a:t>
            </a:r>
            <a:r>
              <a:rPr lang="hu-HU" sz="4000" b="1" dirty="0" smtClean="0">
                <a:latin typeface="Georgia" panose="02040502050405020303" pitchFamily="18" charset="0"/>
              </a:rPr>
              <a:t>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továbbképzések-konzultációk témái (1)</a:t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r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endszergazda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nélkül -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ORBIS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adatbázis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mentése, másolása, gondozása  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THECA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bővítése. Adatok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szolgáltatása, átadása – a leggyakoribb hibák, egységesítés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egységes </a:t>
            </a:r>
            <a:r>
              <a:rPr lang="hu-H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katalogizálás.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A leggyakoribb katalogizálási problémák – konkrét példák alapján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Szabványok, nevek, tárgyszó…</a:t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8815" y="127321"/>
            <a:ext cx="11551535" cy="6458673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</a:t>
            </a:r>
            <a:r>
              <a:rPr lang="hu-HU" sz="3600" b="1" dirty="0" smtClean="0">
                <a:latin typeface="Georgia" panose="02040502050405020303" pitchFamily="18" charset="0"/>
              </a:rPr>
              <a:t>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továbbképzések-konzultációk témái </a:t>
            </a: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(2)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latin typeface="Georgia" panose="02040502050405020303" pitchFamily="18" charset="0"/>
              </a:rPr>
              <a:t/>
            </a:r>
            <a:br>
              <a:rPr lang="hu-HU" sz="3600" b="1" dirty="0" smtClean="0"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speciális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adatbázisok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(folyóiratok-anyakönyvek- „helyismereti gyűjtemények” )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ORBIS kölcsönzőmodulja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korszerű</a:t>
            </a:r>
            <a:r>
              <a:rPr lang="hu-H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tájékozódási, tájékoztatási  eszközök, </a:t>
            </a:r>
            <a:r>
              <a:rPr lang="hu-H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információforrások.</a:t>
            </a:r>
            <a: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  <a:t> A Vatikáni Könyvtár adatbázisa</a:t>
            </a:r>
            <a:br>
              <a:rPr lang="hu-HU" sz="36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8344" y="81023"/>
            <a:ext cx="11983656" cy="6516422"/>
          </a:xfrm>
        </p:spPr>
        <p:txBody>
          <a:bodyPr>
            <a:normAutofit fontScale="90000"/>
          </a:bodyPr>
          <a:lstStyle/>
          <a:p>
            <a:r>
              <a:rPr lang="hu-HU" sz="1300" b="1" dirty="0"/>
              <a:t> </a:t>
            </a:r>
            <a:r>
              <a:rPr lang="hu-HU" sz="1300" dirty="0"/>
              <a:t/>
            </a:r>
            <a:br>
              <a:rPr lang="hu-HU" sz="1300" dirty="0"/>
            </a:br>
            <a:r>
              <a:rPr lang="hu-HU" sz="1300" dirty="0"/>
              <a:t> </a:t>
            </a:r>
            <a:br>
              <a:rPr lang="hu-HU" sz="1300" dirty="0"/>
            </a:br>
            <a:r>
              <a:rPr lang="hu-HU" sz="1300" dirty="0" smtClean="0"/>
              <a:t/>
            </a:r>
            <a:br>
              <a:rPr lang="hu-HU" sz="1300" dirty="0" smtClean="0"/>
            </a:br>
            <a:r>
              <a:rPr lang="hu-HU" sz="1300" dirty="0"/>
              <a:t/>
            </a:r>
            <a:br>
              <a:rPr lang="hu-HU" sz="1300" dirty="0"/>
            </a:br>
            <a:r>
              <a:rPr lang="hu-HU" sz="1300" dirty="0" smtClean="0"/>
              <a:t/>
            </a:r>
            <a:br>
              <a:rPr lang="hu-HU" sz="1300" dirty="0" smtClean="0"/>
            </a:br>
            <a: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</a:t>
            </a:r>
            <a:br>
              <a:rPr lang="hu-HU" sz="40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latin typeface="Georgia" panose="02040502050405020303" pitchFamily="18" charset="0"/>
              </a:rPr>
              <a:t/>
            </a:r>
            <a:br>
              <a:rPr lang="hu-HU" sz="4000" dirty="0" smtClean="0"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szakszerűbb munka </a:t>
            </a:r>
            <a:b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tudatos </a:t>
            </a:r>
            <a:r>
              <a:rPr lang="hu-H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szerzeményezés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számítógépes feldolgozás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az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olvasó-, kutató- és </a:t>
            </a:r>
            <a:r>
              <a:rPr lang="hu-H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referensz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szolgálat élénkítése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a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nyilvánosság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vállalása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szakképzett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, fiatal 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kollégák foglalkoztatása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- részvétel a szervezett továbbképzéseken </a:t>
            </a:r>
            <a:b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(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2003-ban pl. régi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könyves tanfolyam,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és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könyvtári  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minőségmenedzsment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  <a:r>
              <a:rPr lang="hu-H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4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4000" dirty="0">
                <a:latin typeface="Georgia" panose="02040502050405020303" pitchFamily="18" charset="0"/>
              </a:rPr>
              <a:t> </a:t>
            </a:r>
            <a:br>
              <a:rPr lang="hu-HU" sz="4000" dirty="0">
                <a:latin typeface="Georgia" panose="02040502050405020303" pitchFamily="18" charset="0"/>
              </a:rPr>
            </a:br>
            <a:r>
              <a:rPr lang="hu-HU" sz="3600" dirty="0"/>
              <a:t/>
            </a:r>
            <a:br>
              <a:rPr lang="hu-HU" sz="3600" dirty="0"/>
            </a:br>
            <a:r>
              <a:rPr lang="hu-HU" sz="1300" dirty="0"/>
              <a:t/>
            </a:r>
            <a:br>
              <a:rPr lang="hu-HU" sz="1300" dirty="0"/>
            </a:br>
            <a:endParaRPr lang="hu-HU" sz="1300" dirty="0"/>
          </a:p>
        </p:txBody>
      </p:sp>
    </p:spTree>
    <p:extLst>
      <p:ext uri="{BB962C8B-B14F-4D97-AF65-F5344CB8AC3E}">
        <p14:creationId xmlns:p14="http://schemas.microsoft.com/office/powerpoint/2010/main" val="6385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8490" y="245806"/>
            <a:ext cx="12211665" cy="7266039"/>
          </a:xfrm>
        </p:spPr>
        <p:txBody>
          <a:bodyPr>
            <a:normAutofit/>
          </a:bodyPr>
          <a:lstStyle/>
          <a:p>
            <a:r>
              <a:rPr lang="hu-HU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2004 –</a:t>
            </a:r>
            <a:r>
              <a:rPr lang="hu-HU" b="1" i="1" dirty="0" err="1" smtClean="0">
                <a:solidFill>
                  <a:srgbClr val="800000"/>
                </a:solidFill>
                <a:latin typeface="Georgia" panose="02040502050405020303" pitchFamily="18" charset="0"/>
              </a:rPr>
              <a:t>től</a:t>
            </a:r>
            <a:r>
              <a:rPr lang="hu-HU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EKE-OKGYK összekapcsolódik</a:t>
            </a:r>
            <a:br>
              <a:rPr lang="hu-H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- 2002 EKE levelezőlista 2003 EKE honlap</a:t>
            </a:r>
            <a:b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- 2002 MOKKA-R</a:t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- 2003 RMNYT III.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kötete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- 2003 nemzeti kulturális vagyon felmérése </a:t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( állományvédelem és digitalizálás)</a:t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- 2003-tól jelenlét a szaksajtóban</a:t>
            </a:r>
            <a:b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endParaRPr lang="hu-HU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3794" y="235974"/>
            <a:ext cx="11375922" cy="6518787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2004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2000 rendelet szervezett továbbképzések – 2004-től egyháziak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is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- EKE- </a:t>
            </a: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>szakmai 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munkacsoportok ( PR, folyóirat, szoftveres, </a:t>
            </a:r>
            <a:r>
              <a:rPr lang="hu-HU" dirty="0" err="1" smtClean="0">
                <a:solidFill>
                  <a:srgbClr val="800000"/>
                </a:solidFill>
                <a:latin typeface="Georgia" panose="02040502050405020303" pitchFamily="18" charset="0"/>
              </a:rPr>
              <a:t>digitalizálós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)</a:t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- bekapcsolódás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országos szakmai projektekbe:</a:t>
            </a:r>
            <a:b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szakmai kerekasztal, szakmai anyagok készítése, véleményezése, jogszabályok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véleményezése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rgbClr val="800000"/>
                </a:solidFill>
                <a:latin typeface="Georgia" panose="02040502050405020303" pitchFamily="18" charset="0"/>
              </a:rPr>
              <a:t>-</a:t>
            </a:r>
            <a:r>
              <a:rPr lang="hu-HU" b="1" i="1" dirty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>szakmai programok év közben és az éves 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találkozón az EKE szervezésében</a:t>
            </a: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endParaRPr lang="hu-HU" dirty="0">
              <a:solidFill>
                <a:srgbClr val="8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1445" y="206477"/>
            <a:ext cx="11385755" cy="6651523"/>
          </a:xfrm>
        </p:spPr>
        <p:txBody>
          <a:bodyPr>
            <a:normAutofit fontScale="90000"/>
          </a:bodyPr>
          <a:lstStyle/>
          <a:p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az egyik legfontosabb feladat: elektronikus feltárás</a:t>
            </a:r>
            <a:br>
              <a:rPr lang="hu-HU" sz="33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3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br>
              <a:rPr lang="hu-HU" sz="3300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1990-es évek közepe</a:t>
            </a: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számítógépes katalogizálás </a:t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2000 </a:t>
            </a: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2002-</a:t>
            </a: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től </a:t>
            </a:r>
            <a:r>
              <a:rPr lang="hu-HU" sz="3300" dirty="0">
                <a:solidFill>
                  <a:srgbClr val="002060"/>
                </a:solidFill>
                <a:latin typeface="Georgia" panose="02040502050405020303" pitchFamily="18" charset="0"/>
              </a:rPr>
              <a:t>szoftverváltás gondolata – integrált </a:t>
            </a: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rendszerre</a:t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2003 végén  </a:t>
            </a: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THECA frissítése, bővítése – </a:t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2004</a:t>
            </a: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-ben valósult meg</a:t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ekkorra minden egyházi könyvtár használ valamilyen programot: 						</a:t>
            </a:r>
            <a:b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  <a:r>
              <a:rPr lang="hu-HU" sz="33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ORBIS  </a:t>
            </a:r>
            <a:r>
              <a:rPr lang="hu-HU" sz="3300" b="1" dirty="0">
                <a:solidFill>
                  <a:srgbClr val="800000"/>
                </a:solidFill>
                <a:latin typeface="Georgia" panose="02040502050405020303" pitchFamily="18" charset="0"/>
              </a:rPr>
              <a:t>	</a:t>
            </a:r>
            <a:r>
              <a:rPr lang="hu-HU" sz="33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CORVINA</a:t>
            </a:r>
            <a:r>
              <a:rPr lang="hu-HU" sz="3300" b="1" dirty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sz="33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     TINLIB </a:t>
            </a:r>
            <a:r>
              <a:rPr lang="hu-HU" sz="3300" b="1" dirty="0">
                <a:solidFill>
                  <a:srgbClr val="800000"/>
                </a:solidFill>
                <a:latin typeface="Georgia" panose="02040502050405020303" pitchFamily="18" charset="0"/>
              </a:rPr>
              <a:t>	</a:t>
            </a:r>
            <a:r>
              <a:rPr lang="hu-HU" sz="33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SZIRÉN </a:t>
            </a:r>
            <a:r>
              <a:rPr lang="hu-HU" sz="3300" b="1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3300" b="1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3300" dirty="0" smtClean="0">
                <a:latin typeface="Georgia" panose="02040502050405020303" pitchFamily="18" charset="0"/>
              </a:rPr>
              <a:t>					</a:t>
            </a:r>
            <a:br>
              <a:rPr lang="hu-HU" sz="3300" dirty="0" smtClean="0">
                <a:latin typeface="Georgia" panose="02040502050405020303" pitchFamily="18" charset="0"/>
              </a:rPr>
            </a:br>
            <a:r>
              <a:rPr lang="hu-HU" sz="3300" dirty="0" smtClean="0">
                <a:latin typeface="Georgia" panose="02040502050405020303" pitchFamily="18" charset="0"/>
              </a:rPr>
              <a:t>	</a:t>
            </a:r>
            <a:endParaRPr lang="hu-H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2" descr="https://biblio.osb.hu/kepek/thec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10" y="1700417"/>
            <a:ext cx="1894327" cy="10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gyházi könyvtárak keresőrendsz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58" y="1843598"/>
            <a:ext cx="4247527" cy="7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1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14502" y="3400807"/>
            <a:ext cx="2474515" cy="2752960"/>
          </a:xfrm>
        </p:spPr>
        <p:txBody>
          <a:bodyPr>
            <a:noAutofit/>
          </a:bodyPr>
          <a:lstStyle/>
          <a:p>
            <a:pPr algn="ctr"/>
            <a:r>
              <a:rPr lang="hu-HU" sz="200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?</a:t>
            </a:r>
            <a:endParaRPr lang="hu-HU" sz="20000" dirty="0">
              <a:solidFill>
                <a:srgbClr val="8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89" y="205654"/>
            <a:ext cx="4469058" cy="301557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43" y="3400806"/>
            <a:ext cx="4907030" cy="27529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9" y="3474676"/>
            <a:ext cx="2998839" cy="32358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0" y="205654"/>
            <a:ext cx="2855368" cy="301557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65" y="205654"/>
            <a:ext cx="2988390" cy="298839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812027" y="2890685"/>
            <a:ext cx="9468464" cy="564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						</a:t>
            </a:r>
          </a:p>
          <a:p>
            <a:r>
              <a:rPr lang="hu-HU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						</a:t>
            </a:r>
          </a:p>
          <a:p>
            <a:endParaRPr lang="hu-HU" sz="48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r>
              <a:rPr lang="hu-HU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   						1989   1990</a:t>
            </a:r>
            <a:endParaRPr lang="hu-HU" sz="4800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58761" y="442451"/>
            <a:ext cx="1123827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rgbClr val="800000"/>
              </a:solidFill>
              <a:latin typeface="Georgia" panose="02040502050405020303" pitchFamily="18" charset="0"/>
            </a:endParaRPr>
          </a:p>
          <a:p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	2004 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szoftverváltás gondolata</a:t>
            </a:r>
            <a:b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	2005 EKE – széles körű konzultáció a szoftverváltásról </a:t>
            </a:r>
            <a:b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400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4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(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Sapientia Hittudományi Főiskola Könyvtára: </a:t>
            </a:r>
            <a:endParaRPr lang="hu-H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március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: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 Bemutató: Corvina program </a:t>
            </a:r>
          </a:p>
          <a:p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június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: Informatikai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fejlesztés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és közös katalogizálás az egyházi könyvtárakban </a:t>
            </a:r>
          </a:p>
          <a:p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október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: Könyvtári rendszerek az </a:t>
            </a: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egyházi könyvtárakban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” szoftver-bemutató (Corvina, </a:t>
            </a:r>
            <a:r>
              <a:rPr lang="hu-HU" dirty="0" err="1">
                <a:solidFill>
                  <a:srgbClr val="002060"/>
                </a:solidFill>
                <a:latin typeface="Georgia" panose="02040502050405020303" pitchFamily="18" charset="0"/>
              </a:rPr>
              <a:t>HunTéka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, Szikla) </a:t>
            </a:r>
            <a:endParaRPr lang="hu-H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hu-H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			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ORBIS  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hu-HU" sz="2800" dirty="0">
                <a:latin typeface="Georgia" panose="02040502050405020303" pitchFamily="18" charset="0"/>
              </a:rPr>
              <a:t>		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CORVINA</a:t>
            </a:r>
            <a:r>
              <a:rPr lang="hu-HU" sz="2800" dirty="0">
                <a:latin typeface="Georgia" panose="02040502050405020303" pitchFamily="18" charset="0"/>
              </a:rPr>
              <a:t/>
            </a:r>
            <a:br>
              <a:rPr lang="hu-HU" sz="2800" dirty="0">
                <a:latin typeface="Georgia" panose="02040502050405020303" pitchFamily="18" charset="0"/>
              </a:rPr>
            </a:br>
            <a:r>
              <a:rPr lang="hu-HU" sz="2800" dirty="0">
                <a:latin typeface="Georgia" panose="02040502050405020303" pitchFamily="18" charset="0"/>
              </a:rPr>
              <a:t>			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CORVINA</a:t>
            </a:r>
            <a:r>
              <a:rPr lang="hu-HU" sz="2800" dirty="0">
                <a:latin typeface="Georgia" panose="02040502050405020303" pitchFamily="18" charset="0"/>
              </a:rPr>
              <a:t/>
            </a:r>
            <a:br>
              <a:rPr lang="hu-HU" sz="2800" dirty="0">
                <a:latin typeface="Georgia" panose="02040502050405020303" pitchFamily="18" charset="0"/>
              </a:rPr>
            </a:br>
            <a:r>
              <a:rPr lang="hu-HU" sz="2800" dirty="0">
                <a:latin typeface="Georgia" panose="02040502050405020303" pitchFamily="18" charset="0"/>
              </a:rPr>
              <a:t>			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TINLIB </a:t>
            </a:r>
            <a:r>
              <a:rPr lang="hu-HU" sz="2800" dirty="0">
                <a:latin typeface="Georgia" panose="02040502050405020303" pitchFamily="18" charset="0"/>
              </a:rPr>
              <a:t>			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HUNTÉKA</a:t>
            </a:r>
            <a:r>
              <a:rPr lang="hu-HU" sz="2800" dirty="0">
                <a:latin typeface="Georgia" panose="02040502050405020303" pitchFamily="18" charset="0"/>
              </a:rPr>
              <a:t/>
            </a:r>
            <a:br>
              <a:rPr lang="hu-HU" sz="2800" dirty="0">
                <a:latin typeface="Georgia" panose="02040502050405020303" pitchFamily="18" charset="0"/>
              </a:rPr>
            </a:br>
            <a:r>
              <a:rPr lang="hu-HU" sz="2800" dirty="0">
                <a:latin typeface="Georgia" panose="02040502050405020303" pitchFamily="18" charset="0"/>
              </a:rPr>
              <a:t>			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SZIRÉN </a:t>
            </a:r>
            <a:r>
              <a:rPr lang="hu-HU" sz="2800" dirty="0">
                <a:latin typeface="Georgia" panose="02040502050405020303" pitchFamily="18" charset="0"/>
              </a:rPr>
              <a:t>	</a:t>
            </a:r>
            <a:r>
              <a:rPr lang="hu-HU" sz="2800" dirty="0" smtClean="0">
                <a:latin typeface="Georgia" panose="02040502050405020303" pitchFamily="18" charset="0"/>
              </a:rPr>
              <a:t>		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SZIKLA</a:t>
            </a:r>
            <a:endParaRPr lang="hu-HU" sz="2800" dirty="0">
              <a:solidFill>
                <a:srgbClr val="800000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2000" dirty="0"/>
              <a:t> </a:t>
            </a:r>
            <a:br>
              <a:rPr lang="hu-HU" sz="2000" dirty="0"/>
            </a:br>
            <a:r>
              <a:rPr lang="hu-HU" sz="2000" dirty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2006 pályázati támogatás – ORBIS - CORVINA</a:t>
            </a:r>
            <a:b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	2010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(2009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) UNITAS</a:t>
            </a:r>
            <a:b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/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>	</a:t>
            </a:r>
            <a:br>
              <a:rPr lang="hu-HU" dirty="0">
                <a:latin typeface="Georgia" panose="02040502050405020303" pitchFamily="18" charset="0"/>
              </a:rPr>
            </a:br>
            <a:endParaRPr lang="hu-HU" dirty="0"/>
          </a:p>
        </p:txBody>
      </p:sp>
      <p:sp>
        <p:nvSpPr>
          <p:cNvPr id="4" name="Sávnyíl 3"/>
          <p:cNvSpPr/>
          <p:nvPr/>
        </p:nvSpPr>
        <p:spPr>
          <a:xfrm>
            <a:off x="5496232" y="3608439"/>
            <a:ext cx="927084" cy="113356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7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67148" y="353962"/>
            <a:ext cx="1202485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EKE szervezte szakmai 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napok, konferenciák </a:t>
            </a: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2005-ben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endParaRPr lang="hu-HU" sz="2800" dirty="0" smtClean="0">
              <a:solidFill>
                <a:srgbClr val="8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hu-H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</a:t>
            </a: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zakmai nap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„Állományvédelem 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 rendőr, a biztonságtechnikai szakember, a restaurátor és a könyvtáros szemszögéből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” </a:t>
            </a:r>
            <a:endParaRPr lang="hu-HU" sz="28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z 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EKE éves összejövetele -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Csurgó</a:t>
            </a:r>
          </a:p>
          <a:p>
            <a:pPr marL="742950" lvl="1" indent="-285750">
              <a:buFontTx/>
              <a:buChar char="-"/>
            </a:pP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onferencia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r>
              <a:rPr lang="hu-HU" sz="2800" i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„</a:t>
            </a:r>
            <a:r>
              <a:rPr lang="hu-HU" sz="2800" i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 tudás gyökere keserű, gyümölcse </a:t>
            </a:r>
            <a:r>
              <a:rPr lang="hu-HU" sz="2800" i="1" dirty="0" err="1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penig</a:t>
            </a:r>
            <a:r>
              <a:rPr lang="hu-HU" sz="2800" i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gyönyörűséges” (Apáczai Csere János) - (Egyházi felsőoktatási és iskolai könyvtárak régen és ma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endParaRPr lang="hu-HU" sz="2800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buFontTx/>
              <a:buChar char="-"/>
            </a:pP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zakmai </a:t>
            </a: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nap 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 közgyűléshez kapcsolódóan – a </a:t>
            </a:r>
            <a:r>
              <a:rPr lang="hu-HU" sz="2800" i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munkacsoporto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</a:t>
            </a:r>
          </a:p>
          <a:p>
            <a:pPr algn="just">
              <a:spcAft>
                <a:spcPts val="0"/>
              </a:spcAft>
            </a:pP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	(folyóiratos, szoftveres, PR-</a:t>
            </a:r>
            <a:r>
              <a:rPr lang="hu-HU" sz="2800" dirty="0" err="1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os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hu-HU" sz="2800" dirty="0" err="1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digitalizálós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), </a:t>
            </a:r>
            <a:r>
              <a:rPr lang="hu-HU" sz="2800" i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„ad hoc” társul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ások </a:t>
            </a:r>
          </a:p>
          <a:p>
            <a:pPr algn="just">
              <a:spcAft>
                <a:spcPts val="0"/>
              </a:spcAft>
            </a:pP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	(állományvédelem, szoftverváltás) és 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az elnökség beszámolója </a:t>
            </a:r>
            <a:endParaRPr lang="hu-HU" sz="2800" dirty="0" smtClean="0">
              <a:solidFill>
                <a:srgbClr val="8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	az 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éves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munkáról  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Szomszédolás</a:t>
            </a:r>
            <a:endParaRPr lang="hu-H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71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5471" y="108156"/>
            <a:ext cx="1142508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Az EKE szervezte szakmai napok, konferenciák 2006-ban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hu-HU" sz="2800" dirty="0">
              <a:solidFill>
                <a:srgbClr val="8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szakmai </a:t>
            </a:r>
            <a:r>
              <a:rPr lang="hu-H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nap</a:t>
            </a:r>
            <a:r>
              <a:rPr lang="hu-H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„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Az antikváriumok világa az antikvárius, a könyvgyűjtő és a könyvtáros szemével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”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szakmai </a:t>
            </a:r>
            <a:r>
              <a:rPr lang="hu-HU" sz="2800" b="1" i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nap</a:t>
            </a:r>
            <a:r>
              <a:rPr lang="hu-HU" sz="2800" i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„</a:t>
            </a:r>
            <a:r>
              <a:rPr lang="hu-HU" sz="2800" i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Pályázatok a pályáztató, a kuratóriumi tag (elbíráló) és a pályázatíró könyvtáros szemszögéből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”</a:t>
            </a:r>
            <a:endParaRPr lang="hu-HU" sz="2800" dirty="0">
              <a:solidFill>
                <a:srgbClr val="8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Az </a:t>
            </a:r>
            <a:r>
              <a:rPr lang="hu-H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EKE 2006. évi összejövetele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 Szeged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- konferencia: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„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 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jövő korszerű könyvtárai: modernizálás 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műemléki 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környezetben, könyvtárépítés, 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könyvtártechnológia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”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- </a:t>
            </a: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szakmai nap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Vallási 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és kulturális turizmus, 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ismeretterjesztés 	XXI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 századi „kihívások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”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i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Szomszédolás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Vendégünk</a:t>
            </a:r>
            <a:endParaRPr lang="hu-HU" sz="28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01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5806" y="0"/>
            <a:ext cx="1206418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Az EKE szervezte szakmai napok, konferenciák 2007-ben</a:t>
            </a:r>
          </a:p>
          <a:p>
            <a:pPr algn="just">
              <a:spcAft>
                <a:spcPts val="0"/>
              </a:spcAft>
            </a:pPr>
            <a:endParaRPr lang="hu-HU" sz="2800" b="1" dirty="0" smtClean="0">
              <a:solidFill>
                <a:srgbClr val="C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S</a:t>
            </a:r>
            <a:r>
              <a:rPr lang="hu-H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zakmai </a:t>
            </a:r>
            <a:r>
              <a:rPr lang="hu-HU" sz="2800" b="1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továbbképzések: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„…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holtig megőrzött tanulási vágy nélkül jó könyvtáros el sem képzelhető”.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(Dávid Antal)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„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Régi könyves” szakmai továbbképzés (nemcsak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egyházi) könyvtárosoknak - helyszín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: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OSZK-2x1 nap  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„</a:t>
            </a:r>
            <a:r>
              <a:rPr lang="hu-HU" sz="2800" i="1" dirty="0">
                <a:solidFill>
                  <a:srgbClr val="800000"/>
                </a:solidFill>
                <a:latin typeface="Georgia" panose="02040502050405020303" pitchFamily="18" charset="0"/>
              </a:rPr>
              <a:t>Digitalizálás: Miért? Mit? Hogyan? Mivel?”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helyszín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: OKGYK 2x1 nap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Szomszédolás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Az </a:t>
            </a: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</a:rPr>
              <a:t>EKE 2007. évi összejövetele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sz="2800" dirty="0" smtClean="0">
                <a:solidFill>
                  <a:srgbClr val="800000"/>
                </a:solidFill>
                <a:latin typeface="Georgia" panose="02040502050405020303" pitchFamily="18" charset="0"/>
              </a:rPr>
              <a:t>– Szombathely</a:t>
            </a:r>
          </a:p>
          <a:p>
            <a:pPr marL="914400" lvl="1" indent="-457200">
              <a:buFontTx/>
              <a:buChar char="-"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Konferencia</a:t>
            </a:r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: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„Műhelymunka egyházi könyvtárakban (Különleges gyűjteményeink megismertetésének lehetőségei a szakmai és a nagyközönséggel - Feltárás - népszerűsítés - kiadványok - előadások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)” </a:t>
            </a:r>
          </a:p>
          <a:p>
            <a:pPr marL="914400" lvl="1" indent="-457200">
              <a:buFontTx/>
              <a:buChar char="-"/>
            </a:pP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</a:rPr>
              <a:t>Szakmai nap: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sz="2800" i="1" dirty="0">
                <a:solidFill>
                  <a:srgbClr val="800000"/>
                </a:solidFill>
                <a:latin typeface="Georgia" panose="02040502050405020303" pitchFamily="18" charset="0"/>
              </a:rPr>
              <a:t>„Kultúra – kultusz - hagyomány – őrzés”</a:t>
            </a:r>
            <a:r>
              <a:rPr lang="hu-HU" sz="2800" dirty="0">
                <a:solidFill>
                  <a:srgbClr val="800000"/>
                </a:solidFill>
                <a:latin typeface="Georgia" panose="02040502050405020303" pitchFamily="18" charset="0"/>
              </a:rPr>
              <a:t>  </a:t>
            </a:r>
          </a:p>
          <a:p>
            <a:pPr marL="457200" indent="-457200">
              <a:buFontTx/>
              <a:buChar char="-"/>
            </a:pPr>
            <a:endParaRPr lang="hu-HU" sz="2800" b="1" i="1" dirty="0" smtClean="0">
              <a:solidFill>
                <a:srgbClr val="8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sz="2800" b="1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87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855405" y="403123"/>
            <a:ext cx="105205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3200" b="1" dirty="0" smtClean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2007 - az </a:t>
            </a:r>
            <a:r>
              <a:rPr lang="hu-HU" sz="3200" b="1" dirty="0">
                <a:solidFill>
                  <a:srgbClr val="8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OKGYK által szervezett szakmai nap: </a:t>
            </a:r>
            <a:endParaRPr lang="hu-HU" sz="3200" b="1" dirty="0" smtClean="0">
              <a:solidFill>
                <a:srgbClr val="8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hu-HU" sz="3200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32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Esélyteremtés</a:t>
            </a:r>
            <a:r>
              <a:rPr lang="hu-HU" sz="32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esélyegyenlőség (műemléki) könyvtári </a:t>
            </a:r>
            <a:r>
              <a:rPr lang="hu-HU" sz="32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környezetben</a:t>
            </a:r>
          </a:p>
          <a:p>
            <a:pPr algn="just">
              <a:spcAft>
                <a:spcPts val="0"/>
              </a:spcAft>
            </a:pPr>
            <a:endParaRPr lang="hu-HU" sz="32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32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Akadálymentesítés </a:t>
            </a:r>
            <a:r>
              <a:rPr lang="hu-HU" sz="3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 esélyteremtés a mozgáskorlátozott, a könyvtáros, a jogi szabályozó, a műemlékvédelmi szakember és az építész szemszögéből”</a:t>
            </a:r>
          </a:p>
        </p:txBody>
      </p:sp>
    </p:spTree>
    <p:extLst>
      <p:ext uri="{BB962C8B-B14F-4D97-AF65-F5344CB8AC3E}">
        <p14:creationId xmlns:p14="http://schemas.microsoft.com/office/powerpoint/2010/main" val="1784012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719721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2006 és 2012 között 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egyházi könyvtárak szakfelügyelete (alap és minőségügyi vizsgálat)</a:t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2014 és 2017 között 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nyilvános könyvtárak – köztük nyilvános egyháziak - szakértői vizsgálata</a:t>
            </a:r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latin typeface="Georgia" panose="02040502050405020303" pitchFamily="18" charset="0"/>
              </a:rPr>
              <a:t/>
            </a:r>
            <a:br>
              <a:rPr lang="hu-HU" dirty="0" smtClean="0"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2018-ban</a:t>
            </a:r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  <a:t>Minősített Könyvtár cím, Könyvtári Minőségi díj elnyerésére irányuló szakértői vizsgálat</a:t>
            </a:r>
            <a:br>
              <a:rPr lang="hu-HU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egyházi könyvtárak élő és elismert tagjai </a:t>
            </a:r>
            <a:b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a magyar könyvtári hálózatnak, rendszernek </a:t>
            </a:r>
            <a:b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6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4130" y="457199"/>
            <a:ext cx="4608758" cy="3318388"/>
          </a:xfrm>
        </p:spPr>
        <p:txBody>
          <a:bodyPr>
            <a:normAutofit fontScale="90000"/>
          </a:bodyPr>
          <a:lstStyle/>
          <a:p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31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Amennyiben rajtatok áll, </a:t>
            </a:r>
            <a:r>
              <a:rPr lang="hu-HU" sz="31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31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31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éljetek </a:t>
            </a:r>
            <a:br>
              <a:rPr lang="hu-HU" sz="31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31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minden </a:t>
            </a:r>
            <a:r>
              <a:rPr lang="hu-HU" sz="31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emberrel békességben. </a:t>
            </a:r>
            <a:br>
              <a:rPr lang="hu-HU" sz="31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31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31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31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		(</a:t>
            </a:r>
            <a:r>
              <a:rPr lang="hu-HU" sz="31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Róm 12,18) </a:t>
            </a:r>
            <a:r>
              <a:rPr lang="hu-HU" sz="31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hu-HU" sz="31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31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		(</a:t>
            </a:r>
            <a:r>
              <a:rPr lang="hu-HU" sz="31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Zsolt 34, 15b) </a:t>
            </a:r>
            <a:br>
              <a:rPr lang="hu-HU" sz="31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endParaRPr lang="hu-HU" sz="31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Kép helye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Szöveg helye 7"/>
          <p:cNvSpPr>
            <a:spLocks noGrp="1"/>
          </p:cNvSpPr>
          <p:nvPr>
            <p:ph type="body" sz="half" idx="2"/>
          </p:nvPr>
        </p:nvSpPr>
        <p:spPr>
          <a:xfrm>
            <a:off x="167147" y="3873910"/>
            <a:ext cx="5016041" cy="2654708"/>
          </a:xfrm>
        </p:spPr>
        <p:txBody>
          <a:bodyPr>
            <a:noAutofit/>
          </a:bodyPr>
          <a:lstStyle/>
          <a:p>
            <a:endParaRPr lang="hu-HU" sz="2800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Szent 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Benedek Regulája prológusában: </a:t>
            </a:r>
            <a:b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Keresd a békét és </a:t>
            </a:r>
            <a:r>
              <a:rPr lang="hu-HU" sz="2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járj </a:t>
            </a:r>
            <a:r>
              <a:rPr lang="hu-HU" sz="2800" i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utána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! </a:t>
            </a:r>
            <a:b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</a:br>
            <a:endParaRPr lang="hu-H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	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650116"/>
            <a:ext cx="6402500" cy="33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6645" y="196645"/>
            <a:ext cx="11661058" cy="6813755"/>
          </a:xfrm>
        </p:spPr>
        <p:txBody>
          <a:bodyPr>
            <a:normAutofit fontScale="90000"/>
          </a:bodyPr>
          <a:lstStyle/>
          <a:p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Hordozzátok 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egymás terhét, </a:t>
            </a: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s 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így teljesíteni fogjátok Krisztus törvényét. … </a:t>
            </a:r>
            <a:b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Ne 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fáradjunk bele a </a:t>
            </a: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jótettekbe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, mert ha bele </a:t>
            </a: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nem 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fáradunk, annak idején aratni is fogunk.</a:t>
            </a:r>
            <a:b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					</a:t>
            </a:r>
            <a:b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  <a:r>
              <a:rPr lang="hu-H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							(</a:t>
            </a:r>
            <a:r>
              <a:rPr lang="hu-HU" i="1" dirty="0" err="1">
                <a:solidFill>
                  <a:srgbClr val="002060"/>
                </a:solidFill>
                <a:latin typeface="Georgia" panose="02040502050405020303" pitchFamily="18" charset="0"/>
              </a:rPr>
              <a:t>Gal</a:t>
            </a:r>
            <a: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  <a:t> 6, 2. 9)</a:t>
            </a:r>
            <a:br>
              <a:rPr lang="hu-HU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hu-HU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5" y="308217"/>
            <a:ext cx="3642851" cy="24316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96" y="308217"/>
            <a:ext cx="3598529" cy="239901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98" y="308216"/>
            <a:ext cx="3998105" cy="239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26142"/>
            <a:ext cx="12192000" cy="1543664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</a:rPr>
              <a:t>50 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éves</a:t>
            </a: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/>
            </a:r>
            <a:b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az </a:t>
            </a:r>
            <a:r>
              <a:rPr lang="hu-H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Országos Katolikus </a:t>
            </a:r>
            <a:r>
              <a:rPr lang="hu-H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Gyűjteményi Központ</a:t>
            </a:r>
            <a:r>
              <a:rPr lang="hu-H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hu-H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hu-H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2019</a:t>
            </a:r>
            <a:r>
              <a:rPr lang="hu-HU" sz="2800" b="1" dirty="0">
                <a:solidFill>
                  <a:srgbClr val="800000"/>
                </a:solidFill>
                <a:latin typeface="Georgia" panose="02040502050405020303" pitchFamily="18" charset="0"/>
              </a:rPr>
              <a:t>. október </a:t>
            </a: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15.</a:t>
            </a:r>
            <a:b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</a:br>
            <a:r>
              <a:rPr lang="hu-HU" sz="2800" b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 </a:t>
            </a:r>
            <a:endParaRPr lang="hu-HU" sz="2800" dirty="0">
              <a:solidFill>
                <a:srgbClr val="80000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0" y="4589463"/>
            <a:ext cx="12192000" cy="2175131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pPr algn="ctr"/>
            <a:r>
              <a:rPr lang="hu-H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Köszönöm a figyelmet!</a:t>
            </a:r>
          </a:p>
          <a:p>
            <a:pPr algn="ctr"/>
            <a:r>
              <a:rPr lang="hu-HU" b="1" i="1" dirty="0" smtClean="0">
                <a:solidFill>
                  <a:srgbClr val="800000"/>
                </a:solidFill>
                <a:latin typeface="Georgia" panose="02040502050405020303" pitchFamily="18" charset="0"/>
              </a:rPr>
              <a:t>Ásványi Ilona – </a:t>
            </a:r>
            <a:r>
              <a:rPr lang="hu-HU" dirty="0">
                <a:solidFill>
                  <a:srgbClr val="002060"/>
                </a:solidFill>
                <a:latin typeface="Georgia" panose="02040502050405020303" pitchFamily="18" charset="0"/>
              </a:rPr>
              <a:t>asvanyi.ilona@osb.hu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  <a:latin typeface="Georgia" panose="02040502050405020303" pitchFamily="18" charset="0"/>
              </a:rPr>
              <a:t>Pannonhalmi Főapátsági Könyvtár – Egyházi Könyvtárak Egyesülése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22" y="1888100"/>
            <a:ext cx="6382218" cy="23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6" y="365125"/>
            <a:ext cx="4647512" cy="6358409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309419" y="365125"/>
            <a:ext cx="6774426" cy="6133998"/>
          </a:xfrm>
        </p:spPr>
        <p:txBody>
          <a:bodyPr>
            <a:normAutofit/>
          </a:bodyPr>
          <a:lstStyle/>
          <a:p>
            <a:pPr algn="ctr"/>
            <a:r>
              <a:rPr lang="hu-HU" sz="4800" dirty="0" err="1" smtClean="0">
                <a:solidFill>
                  <a:srgbClr val="833179"/>
                </a:solidFill>
                <a:latin typeface="Georgia" panose="02040502050405020303" pitchFamily="18" charset="0"/>
              </a:rPr>
              <a:t>Claustrum</a:t>
            </a:r>
            <a: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  <a:t> </a:t>
            </a:r>
            <a:b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  <a:t>esse </a:t>
            </a:r>
            <a:b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dirty="0" err="1" smtClean="0">
                <a:solidFill>
                  <a:srgbClr val="833179"/>
                </a:solidFill>
                <a:latin typeface="Georgia" panose="02040502050405020303" pitchFamily="18" charset="0"/>
              </a:rPr>
              <a:t>securum</a:t>
            </a:r>
            <a: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  <a:t/>
            </a:r>
            <a:b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dirty="0">
                <a:solidFill>
                  <a:srgbClr val="833179"/>
                </a:solidFill>
                <a:latin typeface="Georgia" panose="02040502050405020303" pitchFamily="18" charset="0"/>
              </a:rPr>
              <a:t/>
            </a:r>
            <a:br>
              <a:rPr lang="hu-HU" sz="4800" dirty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  <a:t>  </a:t>
            </a:r>
            <a:br>
              <a:rPr lang="hu-HU" sz="4800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i="1" dirty="0" smtClean="0">
                <a:solidFill>
                  <a:srgbClr val="833179"/>
                </a:solidFill>
                <a:latin typeface="Georgia" panose="02040502050405020303" pitchFamily="18" charset="0"/>
              </a:rPr>
              <a:t>A zárt hely </a:t>
            </a:r>
            <a:br>
              <a:rPr lang="hu-HU" sz="4800" i="1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i="1" dirty="0" smtClean="0">
                <a:solidFill>
                  <a:srgbClr val="833179"/>
                </a:solidFill>
                <a:latin typeface="Georgia" panose="02040502050405020303" pitchFamily="18" charset="0"/>
              </a:rPr>
              <a:t>a biztos</a:t>
            </a:r>
            <a:br>
              <a:rPr lang="hu-HU" sz="4800" i="1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4800" i="1" dirty="0" smtClean="0">
                <a:solidFill>
                  <a:srgbClr val="833179"/>
                </a:solidFill>
                <a:latin typeface="Georgia" panose="02040502050405020303" pitchFamily="18" charset="0"/>
              </a:rPr>
              <a:t/>
            </a:r>
            <a:br>
              <a:rPr lang="hu-HU" sz="4800" i="1" dirty="0" smtClean="0">
                <a:solidFill>
                  <a:srgbClr val="833179"/>
                </a:solidFill>
                <a:latin typeface="Georgia" panose="02040502050405020303" pitchFamily="18" charset="0"/>
              </a:rPr>
            </a:br>
            <a:r>
              <a:rPr lang="hu-HU" sz="1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50 </a:t>
            </a:r>
            <a:r>
              <a:rPr lang="hu-HU" sz="1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éves az Országos Katolikus gyűjteményi Központ ( OKGYK) – 2019. október 15.</a:t>
            </a:r>
            <a:endParaRPr lang="hu-HU" sz="12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8618" y="6037005"/>
            <a:ext cx="10928247" cy="653337"/>
          </a:xfrm>
        </p:spPr>
        <p:txBody>
          <a:bodyPr>
            <a:normAutofit/>
          </a:bodyPr>
          <a:lstStyle/>
          <a:p>
            <a:pPr algn="ctr"/>
            <a:r>
              <a:rPr lang="hu-HU" sz="14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50 </a:t>
            </a:r>
            <a:r>
              <a:rPr lang="hu-HU" sz="14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éves az Országos Katolikus gyűjteményi Központ ( OKGYK) – 2019. október 8. </a:t>
            </a:r>
            <a:r>
              <a:rPr lang="hu-HU" sz="1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hu-HU" sz="1400" dirty="0">
                <a:solidFill>
                  <a:schemeClr val="bg2">
                    <a:lumMod val="50000"/>
                  </a:schemeClr>
                </a:solidFill>
              </a:rPr>
            </a:br>
            <a:endParaRPr lang="hu-H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2" y="1087140"/>
            <a:ext cx="5787615" cy="347256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01" y="1083697"/>
            <a:ext cx="5548964" cy="347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04" y="339213"/>
            <a:ext cx="5290575" cy="57506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" y="339213"/>
            <a:ext cx="5594555" cy="4195916"/>
          </a:xfrm>
          <a:prstGeom prst="rect">
            <a:avLst/>
          </a:prstGeom>
        </p:spPr>
      </p:pic>
      <p:sp>
        <p:nvSpPr>
          <p:cNvPr id="11" name="Cím 10"/>
          <p:cNvSpPr>
            <a:spLocks noGrp="1"/>
          </p:cNvSpPr>
          <p:nvPr>
            <p:ph type="title"/>
          </p:nvPr>
        </p:nvSpPr>
        <p:spPr>
          <a:xfrm>
            <a:off x="6046838" y="6180082"/>
            <a:ext cx="6145162" cy="525517"/>
          </a:xfrm>
        </p:spPr>
        <p:txBody>
          <a:bodyPr>
            <a:normAutofit/>
          </a:bodyPr>
          <a:lstStyle/>
          <a:p>
            <a:pPr algn="ctr"/>
            <a:r>
              <a:rPr lang="hu-H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éves az Országos Katolikus gyűjteményi Központ ( OKGYK) – 2019. október </a:t>
            </a:r>
            <a:r>
              <a:rPr lang="hu-H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15. </a:t>
            </a:r>
            <a:r>
              <a:rPr lang="hu-HU" sz="1100" dirty="0"/>
              <a:t/>
            </a:r>
            <a:br>
              <a:rPr lang="hu-HU" sz="1100" dirty="0"/>
            </a:br>
            <a:endParaRPr lang="hu-HU" sz="1100" b="1" dirty="0">
              <a:solidFill>
                <a:srgbClr val="1F4917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artalom helye 11"/>
          <p:cNvSpPr>
            <a:spLocks noGrp="1"/>
          </p:cNvSpPr>
          <p:nvPr>
            <p:ph idx="1"/>
          </p:nvPr>
        </p:nvSpPr>
        <p:spPr>
          <a:xfrm>
            <a:off x="78659" y="4648200"/>
            <a:ext cx="6145160" cy="21360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600" b="1" dirty="0">
                <a:solidFill>
                  <a:srgbClr val="1F4917"/>
                </a:solidFill>
                <a:latin typeface="Georgia" panose="02040502050405020303" pitchFamily="18" charset="0"/>
              </a:rPr>
              <a:t>zárt</a:t>
            </a:r>
            <a:endParaRPr lang="hu-HU" sz="3600" b="1" dirty="0" smtClean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hu-HU" sz="3600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korlátozottan nyilvános</a:t>
            </a:r>
          </a:p>
          <a:p>
            <a:pPr marL="0" indent="0" algn="ctr">
              <a:buNone/>
            </a:pPr>
            <a:r>
              <a:rPr lang="hu-HU" sz="36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nyilvános</a:t>
            </a:r>
            <a:endParaRPr lang="hu-HU" sz="36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9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7" y="206477"/>
            <a:ext cx="3853556" cy="28901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33" y="206477"/>
            <a:ext cx="4329838" cy="289016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6" y="3195482"/>
            <a:ext cx="3814917" cy="29553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33" y="3264308"/>
            <a:ext cx="4329838" cy="28865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575" y="206477"/>
            <a:ext cx="2821018" cy="3629800"/>
          </a:xfrm>
          <a:prstGeom prst="rect">
            <a:avLst/>
          </a:prstGeom>
        </p:spPr>
      </p:pic>
      <p:sp>
        <p:nvSpPr>
          <p:cNvPr id="8" name="Szöveg helye 7"/>
          <p:cNvSpPr>
            <a:spLocks noGrp="1"/>
          </p:cNvSpPr>
          <p:nvPr>
            <p:ph type="body" idx="4294967295"/>
          </p:nvPr>
        </p:nvSpPr>
        <p:spPr>
          <a:xfrm>
            <a:off x="9440863" y="4198938"/>
            <a:ext cx="2751137" cy="202565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Georgia" panose="02040502050405020303" pitchFamily="18" charset="0"/>
              </a:rPr>
              <a:t>Sapientia</a:t>
            </a:r>
          </a:p>
          <a:p>
            <a:r>
              <a:rPr lang="hu-HU" dirty="0" smtClean="0">
                <a:solidFill>
                  <a:schemeClr val="tx1"/>
                </a:solidFill>
                <a:latin typeface="Georgia" panose="02040502050405020303" pitchFamily="18" charset="0"/>
              </a:rPr>
              <a:t>Nyíregyháza</a:t>
            </a:r>
          </a:p>
          <a:p>
            <a:r>
              <a:rPr lang="hu-HU" dirty="0" smtClean="0">
                <a:solidFill>
                  <a:schemeClr val="tx1"/>
                </a:solidFill>
                <a:latin typeface="Georgia" panose="02040502050405020303" pitchFamily="18" charset="0"/>
              </a:rPr>
              <a:t>Szeged</a:t>
            </a:r>
            <a:endParaRPr lang="hu-H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576" y="3941601"/>
            <a:ext cx="2821018" cy="220926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11275" y="3105835"/>
            <a:ext cx="113443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hu-HU" b="1" dirty="0" smtClean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50 </a:t>
            </a:r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éves az Országos Katolikus gyűjteményi Központ </a:t>
            </a:r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(OKGYK</a:t>
            </a:r>
            <a:r>
              <a:rPr lang="hu-HU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) – 2019. október </a:t>
            </a:r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15.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46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929</TotalTime>
  <Words>476</Words>
  <Application>Microsoft Office PowerPoint</Application>
  <PresentationFormat>Szélesvásznú</PresentationFormat>
  <Paragraphs>160</Paragraphs>
  <Slides>58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Georgia</vt:lpstr>
      <vt:lpstr>Times New Roman</vt:lpstr>
      <vt:lpstr>Office-téma</vt:lpstr>
      <vt:lpstr>         OKGYK            50               50 éves az Országos Katolikus Gyűjteményi Központ ( OKGYK) – 2019. október 15. </vt:lpstr>
      <vt:lpstr>PowerPoint-bemutató</vt:lpstr>
      <vt:lpstr>PowerPoint-bemutató</vt:lpstr>
      <vt:lpstr>A magyar egyházi-felekezeti könyvtárak jellegzetességei:  - egyházi fenntartók kezében maradtak az elmúlt rendszerben is  - könyvtár-levéltár-múzeum szorosan együttműködik ( szervezeti kultúra, épület, infrastruktúra, költségvetés …) történelmi tradíciók alapján  - humánerőforrás: menedék, cím, könyvtárosi végzettség esetleges, egyéb – más szakmai kompetenciák  </vt:lpstr>
      <vt:lpstr>?</vt:lpstr>
      <vt:lpstr>Claustrum  esse  securum     A zárt hely  a biztos  50 éves az Országos Katolikus gyűjteményi Központ ( OKGYK) – 2019. október 15.</vt:lpstr>
      <vt:lpstr>50 éves az Országos Katolikus gyűjteményi Központ ( OKGYK) – 2019. október 8.  </vt:lpstr>
      <vt:lpstr>50 éves az Országos Katolikus gyűjteményi Központ ( OKGYK) – 2019. október 15.  </vt:lpstr>
      <vt:lpstr>PowerPoint-bemutató</vt:lpstr>
      <vt:lpstr>PowerPoint-bemutató</vt:lpstr>
      <vt:lpstr>Non  omnia  possumus omnes  Nem tudhatunk mindannyian, mindent</vt:lpstr>
      <vt:lpstr> Tutum  iter unanimis    Az egyetértőknek biztos az útja.</vt:lpstr>
      <vt:lpstr>1993</vt:lpstr>
      <vt:lpstr>PowerPoint-bemutató</vt:lpstr>
      <vt:lpstr>            Pannonhalma, 2000 május   „Mint könyvtári referens szeretnék egyféle koordinátor lenni mind a katolikus könyvtárak,  mind a katolikus és világi könyvtárak között. Szorosabb kapcsolatot kívánok kiépíteni az egyéb kulturális  szervezetek és intézmények között, ezért közös gondolkodásra, közös munkára hívom Kollégáimat.” </vt:lpstr>
      <vt:lpstr>              Pannonhalma, 2000 május   „Az egyházi könyvtárak… nem kevés nehézséggel küzdenek. A szűkös anyagi, tárgyi és személyi feltételek és lehetőségek ellenére azonban minden könyvtárban hasznos és pótolhatatlan feladatot végeznek: igazi szolgálattal, mindannyiunk javára. … Természetesen könyvtáranként és könyvtárosonként más - más feladat hangsúlyos. Van ahol a régi könyv kutatása, a meglévő állomány gondozása, van ahol egy modern teológiai könyvtár építése és a számítógépes technika felhasználása a fontosabb.”</vt:lpstr>
      <vt:lpstr>                       Pannonhalma, 2000 május   „Meggyőződésem, hogy valamennyi könyvtárban folyik olyan munka, amelynek gyümölcse mindannyiunk számára hasznos lehet.  Amikor közös munkára hívom Önöket, arra gondolok, hogy problémáinkat és nehézségeinket is megoszthatnánk egymással.”   </vt:lpstr>
      <vt:lpstr> Egyházi Könyvtárak Egyesülése:   titkár (1999- 2004), elnök (2004-2007) elnökségi tag (2007-2009)   Országos Katolikus Gyűjteményi Központ:   könyvtári referens (2000-2009)       összefonódott – személyes kapcsolat        1999-től EKE-Névtár szerkesztése   2002 EKE-levelezőlista   2003 EKE honlap    személyes kapcsolat   terepbejárások    2006 és 2012 között az egyházi könyvtárak szakfelügyelete   konferenciák szervezése   részvétel szakmai programokon és országos projektekben</vt:lpstr>
      <vt:lpstr>      Nem ti  választottatok engem,  hanem én választottalak titeket, és arra rendeltelek, hogy munkátokkal gyümölcsöt hozzatok: maradandó gyümölcsöt.    (Jn 15,16)  </vt:lpstr>
      <vt:lpstr>Monstra  tolerare  labores  Mutasd meg, hogy  elviseled  a fáradtságot</vt:lpstr>
      <vt:lpstr>  2000 Bemutatkozó látogatás Bábel Balázs érsek úrnál Kalocsán  Kapcsolatfelvétel  más egyházi és világi szakmai szervezetekkel:    2000. július részvétel az Egyházi     Könyvtárak Egyesülése (EKE) éves közgyűlésén,    2000. augusztusában pedig a Magyar    Könyvtárosok Egyesülete éves közgyűlésén.  </vt:lpstr>
      <vt:lpstr>2000   2000. szeptember 26.  szakmai nap  a vita és beszélgetésindító előadások témái:   - a szervezeti és működési szabályzat,   - állománygyarapítás,   - pályázati lehetőségek,   - hatékony és gyors számítógépes feldolgozás,   - internetes adatbázis-építés,   - OKGYK honlapja </vt:lpstr>
      <vt:lpstr>   2000 szorgalmaztuk a Szervezeti és Működési Szabályzat elkészítését, amire mind a munkáltató, mind a munkavállaló hivatkozhat   a hatékony állománygyarapítás érdekében felvettem a kapcsolatot a rendszerváltozás után megszaporodott egyházi kiadókkal  egyféle pályázati figyelőként tájékoztattuk a kollégákat a pályázatokról és  felhívtuk a figyelmüket pályázatokat kiíró szervezetekre, portálokra   </vt:lpstr>
      <vt:lpstr>  2000  a hatékony és gyors számítógépes feldolgozás érdekében több könyvtár és intézmény felé közvetítettük az Orbis számítógépes programot  elkészült az Orbis alapú internetes adatbázis, a Theca   elkezdődött az  OKGYK honlapjának tervezése     </vt:lpstr>
      <vt:lpstr> 2000  a szokásos beszámoló-adatlap átdolgozása  Felmérés az egyházi könyvtárak helyzetéről  ( konkrét adatok birtokában tudjunk tárgyalni az állami és egyházi fenntartókkal, döntéshozókkal)  A következő adatokra kérdeztünk rá:  (személyi feltételek, a könyvtári állomány nagysága, könyvtárhasználók száma, nyilvánosság,  technikai feltételek, biztonságtechnikai feltételek, épület állaga.   </vt:lpstr>
      <vt:lpstr>  2000 szakmai segítség  újonnan alakuló könyvtár, pályázati lehetőség,  nyilvános státusz elnyerésének lehetősége és módja  Felhívtuk a kollégák figyelmét: pályázatra,  kiállításra, megjelenő szakmai folyóiratra,  szakkönyvre, kormányrendeletre.  Szakmai látogatás    Egerben, (Főegyházmegyei Könyvtár)    Szécsényben (Ferences Könyvtár)    Kalocsán (Főszékesegyházi Könyvtár).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   2001  2001. március 28. szakmai nap az állományvédelemről:  Az állományvédelem a rendőr, a restaurátor és a biztonságtechnikai szakember szemével címmel   állományvédelem a bűnelkövetés és bűnüldözés szempontjából, a preventív védelemtől a restauráltatáson át a biztonságtechnikai kérdésekig         </vt:lpstr>
      <vt:lpstr>  2001  a Szervezeti és Működési Szabályzatok elkészíttetése  a könyvtárak meglátogatása  alaptevékenység folytatása: az OKGYK szakmai és felügyeleti szervként működik az egyházi  könyvtárak segítségére   </vt:lpstr>
      <vt:lpstr>2001  a THECA internetes adatbázis tökéletesítése, és továbbfejlesztése régi könyvekre  az ORBIS program bevezetésének szorgalmazása szélesebb körben  az ORBIS fejlesztése (folyóirat-nyilvántartás, kölcsönzés)   az OKGYK  honlapjának elkészítése </vt:lpstr>
      <vt:lpstr>2001  A plébániai könyvtárak feltérképezése, nyilvántartása, begyűjtése, mentése   (egyházmegyei könyvtárak feladata, az ordináriusok támogatásával, az OSZK segítségével, régikönyves könyvtárszakos hallgatókkal, pályázati támogatások felkutatása, lobbizás )    </vt:lpstr>
      <vt:lpstr>             2002  folytatódott az Országos Katolikus Központ alaptevékenysége: szakmai és felügyeleti szervként az egyházi könyvtárak munkájának segítése.         </vt:lpstr>
      <vt:lpstr> 2002 szakmai konzultációk az ORBIS programmal és a THECA adatbázissal kapcsolatban  1. október eleje: OKGYK: konzultáció az Orbis programot használó kollégák szűkebb körében; tapasztalatok, teendők, a THECA internetes adatbázis jövője  2. október vége: Pannonhalma: szélesebb körben gondoltuk át a teendőket 3.  december eleje: OKGYK: találkozó az ORBIS és THECA fejlesztőivel a hatékonyabb számítógépes feldolgozás és az internetes adatszolgáltatást érdekében </vt:lpstr>
      <vt:lpstr> 2002  újabb csatlakozók az ORBIS- használók köréhez   2002-re minden egyházi könyvtár használ valamilyen programot – zöme az ORBIS-t    a THECA internetes adatbázis további sorsa:  egyelőre maradjon ám feltétlenül szükséges az adatbázis bővítése, javítása, frissítése </vt:lpstr>
      <vt:lpstr>   2002  szakmai kirándulás a Pannonhalmi Főapátságba  részvétel a különböző szakmai szervezetek rendezvényein EKE - Pannonhalma - Régi és új - Az egyházi könyvtárak szerepe és feladata az információs társadalomban címmel. IKSZ (Informatikai és Könyvtári Szövetség), MKE (Magyar Könyvtárosok Egyesülete), az OSZK és egyéb szakmai szervezetek rendezvényein.    </vt:lpstr>
      <vt:lpstr>   2003 alaptevékenység folytatása szakmai és felügyeleti szervként az egyházi  könyvtárak segítése  részvétel a különböző szakmai szervezetek rendezvényein, szoros együttműködés az EKE-vel „terepbejárás”: az egyházi könyvtárak látogatása  az SZMSZ és a munkaköri leírások elkészítésének szorgalmazása (a fenntartók és könyvtárosok meggyőzése arról, hogy az SZMSZ nem korlátozza, hanem segíti a munkájukat)      </vt:lpstr>
      <vt:lpstr>2003  az internetes adatbázis tökéletesítése, bővítése,  továbbfejlesztése  a speciális gyűjteményeket feldolgozó adatbázisok ( anyakönyvek, folyóiratok) széles körű (el)terjesztése   kölcsönzések számítógépes nyilvántartásának szorgalmazása </vt:lpstr>
      <vt:lpstr>2003  Szakmai napok:  2000 őszén, 2001 tavaszán,  2002 őszén  2003-ban felmerült egy továbbképzés gondolata, havonta egy alkalommal, ahol elsősorban az Orbis program használatával a Theca adatbázissal, az egységes számítógépes katalogizálással kapcsolatos kérdésekről szóltunk – 2003 március - június</vt:lpstr>
      <vt:lpstr> 2003 továbbképzések-konzultációk témái (1)  rendszergazda nélkül - ORBIS adatbázis mentése, másolása, gondozása    a THECA bővítése. Adatok szolgáltatása, átadása – a leggyakoribb hibák, egységesítés  egységes katalogizálás. A leggyakoribb katalogizálási problémák – konkrét példák alapján Szabványok, nevek, tárgyszó…   </vt:lpstr>
      <vt:lpstr> 2003 továbbképzések-konzultációk témái (2)   speciális adatbázisok (folyóiratok-anyakönyvek- „helyismereti gyűjtemények” )  az ORBIS kölcsönzőmodulja     korszerű tájékozódási, tájékoztatási  eszközök, információforrások. A Vatikáni Könyvtár adatbázisa </vt:lpstr>
      <vt:lpstr>       2003  szakszerűbb munka   - a tudatos szerzeményezés   - számítógépes feldolgozás  - az olvasó-, kutató- és referensz szolgálat élénkítése   - a nyilvánosság vállalása  - szakképzett, fiatal  kollégák foglalkoztatása  - részvétel a szervezett továbbképzéseken   (2003-ban pl. régi könyves tanfolyam, és könyvtári  minőségmenedzsment)      </vt:lpstr>
      <vt:lpstr>2004 –től EKE-OKGYK összekapcsolódik  - 2002 EKE levelezőlista 2003 EKE honlap - 2002 MOKKA-R - 2003 RMNYT III. kötete - 2003 nemzeti kulturális vagyon felmérése  ( állományvédelem és digitalizálás) - 2003-tól jelenlét a szaksajtóban  </vt:lpstr>
      <vt:lpstr>   2004 - 2000 rendelet szervezett továbbképzések – 2004-től egyháziak is - EKE- szakmai munkacsoportok ( PR, folyóirat, szoftveres, digitalizálós) - bekapcsolódás országos szakmai projektekbe: szakmai kerekasztal, szakmai anyagok készítése, véleményezése, jogszabályok véleményezése - szakmai programok év közben és az éves találkozón az EKE szervezésében   </vt:lpstr>
      <vt:lpstr> az egyik legfontosabb feladat: elektronikus feltárás   1990-es évek közepe: számítógépes katalogizálás   2000    2002-től szoftverváltás gondolata – integrált rendszerre  2003 végén  a THECA frissítése, bővítése –  2004-ben valósult meg  ekkorra minden egyházi könyvtár használ valamilyen programot:         ORBIS   CORVINA      TINLIB  SZIRÉN         </vt:lpstr>
      <vt:lpstr>PowerPoint-bemutató</vt:lpstr>
      <vt:lpstr>PowerPoint-bemutató</vt:lpstr>
      <vt:lpstr>PowerPoint-bemutató</vt:lpstr>
      <vt:lpstr>PowerPoint-bemutató</vt:lpstr>
      <vt:lpstr>PowerPoint-bemutató</vt:lpstr>
      <vt:lpstr> 2006 és 2012 között egyházi könyvtárak szakfelügyelete (alap és minőségügyi vizsgálat)  2014 és 2017 között nyilvános könyvtárak – köztük nyilvános egyháziak - szakértői vizsgálata  2018-ban Minősített Könyvtár cím, Könyvtári Minőségi díj elnyerésére irányuló szakértői vizsgálat  az egyházi könyvtárak élő és elismert tagjai  a magyar könyvtári hálózatnak, rendszernek  </vt:lpstr>
      <vt:lpstr>                       Amennyiben rajtatok áll,  éljetek  minden emberrel békességben.     (Róm 12,18)    (Zsolt 34, 15b)  </vt:lpstr>
      <vt:lpstr>      Hordozzátok egymás terhét,   s így teljesíteni fogjátok Krisztus törvényét. …   Ne fáradjunk bele a jótettekbe, mert ha bele  nem fáradunk, annak idején aratni is fogunk.                   (Gal 6, 2. 9) </vt:lpstr>
      <vt:lpstr>50 éves  az Országos Katolikus Gyűjteményi Központ  2019. október 15.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Ásványi Ilona</dc:creator>
  <cp:lastModifiedBy>Ásványi Ilona</cp:lastModifiedBy>
  <cp:revision>191</cp:revision>
  <dcterms:created xsi:type="dcterms:W3CDTF">2019-07-02T18:44:39Z</dcterms:created>
  <dcterms:modified xsi:type="dcterms:W3CDTF">2019-10-14T09:21:23Z</dcterms:modified>
</cp:coreProperties>
</file>